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5"/>
    <p:sldMasterId id="2147483663" r:id="rId6"/>
    <p:sldMasterId id="2147483674" r:id="rId7"/>
    <p:sldMasterId id="2147483686" r:id="rId8"/>
  </p:sldMasterIdLst>
  <p:notesMasterIdLst>
    <p:notesMasterId r:id="rId19"/>
  </p:notesMasterIdLst>
  <p:handoutMasterIdLst>
    <p:handoutMasterId r:id="rId20"/>
  </p:handoutMasterIdLst>
  <p:sldIdLst>
    <p:sldId id="256" r:id="rId9"/>
    <p:sldId id="278" r:id="rId10"/>
    <p:sldId id="281" r:id="rId11"/>
    <p:sldId id="279" r:id="rId12"/>
    <p:sldId id="280" r:id="rId13"/>
    <p:sldId id="282" r:id="rId14"/>
    <p:sldId id="283" r:id="rId15"/>
    <p:sldId id="284" r:id="rId16"/>
    <p:sldId id="277" r:id="rId17"/>
    <p:sldId id="276" r:id="rId18"/>
  </p:sldIdLst>
  <p:sldSz cx="9144000" cy="6858000" type="screen4x3"/>
  <p:notesSz cx="6883400" cy="9240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33A"/>
    <a:srgbClr val="0019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943" autoAdjust="0"/>
    <p:restoredTop sz="86977" autoAdjust="0"/>
  </p:normalViewPr>
  <p:slideViewPr>
    <p:cSldViewPr>
      <p:cViewPr varScale="1">
        <p:scale>
          <a:sx n="100" d="100"/>
          <a:sy n="100" d="100"/>
        </p:scale>
        <p:origin x="15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846" y="-90"/>
      </p:cViewPr>
      <p:guideLst>
        <p:guide orient="horz" pos="2910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7.xml"/><Relationship Id="rId23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Demand Reduction and Reuse</c:v>
                </c:pt>
                <c:pt idx="1">
                  <c:v>New Surface Water and Ground Water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125755</c:v>
                </c:pt>
                <c:pt idx="1">
                  <c:v>136295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66-44B4-9CCD-034B2BA5FFF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2030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Demand Reduction and Reuse</c:v>
                </c:pt>
                <c:pt idx="1">
                  <c:v>New Surface Water and Ground Water</c:v>
                </c:pt>
              </c:strCache>
            </c:strRef>
          </c:cat>
          <c:val>
            <c:numRef>
              <c:f>Sheet1!$C$2:$C$3</c:f>
              <c:numCache>
                <c:formatCode>#,##0</c:formatCode>
                <c:ptCount val="2"/>
                <c:pt idx="0">
                  <c:v>158023</c:v>
                </c:pt>
                <c:pt idx="1">
                  <c:v>196154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66-44B4-9CCD-034B2BA5FFF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2040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Demand Reduction and Reuse</c:v>
                </c:pt>
                <c:pt idx="1">
                  <c:v>New Surface Water and Ground Water</c:v>
                </c:pt>
              </c:strCache>
            </c:strRef>
          </c:cat>
          <c:val>
            <c:numRef>
              <c:f>Sheet1!$D$2:$D$3</c:f>
              <c:numCache>
                <c:formatCode>#,##0</c:formatCode>
                <c:ptCount val="2"/>
                <c:pt idx="0">
                  <c:v>201346</c:v>
                </c:pt>
                <c:pt idx="1">
                  <c:v>221638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66-44B4-9CCD-034B2BA5FFF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2050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Demand Reduction and Reuse</c:v>
                </c:pt>
                <c:pt idx="1">
                  <c:v>New Surface Water and Ground Water</c:v>
                </c:pt>
              </c:strCache>
            </c:strRef>
          </c:cat>
          <c:val>
            <c:numRef>
              <c:f>Sheet1!$E$2:$E$3</c:f>
              <c:numCache>
                <c:formatCode>#,##0</c:formatCode>
                <c:ptCount val="2"/>
                <c:pt idx="0">
                  <c:v>231132</c:v>
                </c:pt>
                <c:pt idx="1">
                  <c:v>275142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66-44B4-9CCD-034B2BA5FFF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2060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Demand Reduction and Reuse</c:v>
                </c:pt>
                <c:pt idx="1">
                  <c:v>New Surface Water and Ground Water</c:v>
                </c:pt>
              </c:strCache>
            </c:strRef>
          </c:cat>
          <c:val>
            <c:numRef>
              <c:f>Sheet1!$F$2:$F$3</c:f>
              <c:numCache>
                <c:formatCode>#,##0</c:formatCode>
                <c:ptCount val="2"/>
                <c:pt idx="0">
                  <c:v>269284</c:v>
                </c:pt>
                <c:pt idx="1">
                  <c:v>323997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A66-44B4-9CCD-034B2BA5FFF4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2070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Demand Reduction and Reuse</c:v>
                </c:pt>
                <c:pt idx="1">
                  <c:v>New Surface Water and Ground Water</c:v>
                </c:pt>
              </c:strCache>
            </c:strRef>
          </c:cat>
          <c:val>
            <c:numRef>
              <c:f>Sheet1!$G$2:$G$3</c:f>
              <c:numCache>
                <c:formatCode>#,##0</c:formatCode>
                <c:ptCount val="2"/>
                <c:pt idx="0">
                  <c:v>310108</c:v>
                </c:pt>
                <c:pt idx="1">
                  <c:v>379100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A66-44B4-9CCD-034B2BA5FF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6815392"/>
        <c:axId val="486814736"/>
      </c:barChart>
      <c:catAx>
        <c:axId val="48681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814736"/>
        <c:crosses val="autoZero"/>
        <c:auto val="1"/>
        <c:lblAlgn val="ctr"/>
        <c:lblOffset val="100"/>
        <c:noMultiLvlLbl val="0"/>
      </c:catAx>
      <c:valAx>
        <c:axId val="486814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smtClean="0">
                    <a:solidFill>
                      <a:schemeClr val="tx1"/>
                    </a:solidFill>
                  </a:rPr>
                  <a:t>Acre-Feet</a:t>
                </a:r>
                <a:endParaRPr lang="en-US" b="1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815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>
                <a:solidFill>
                  <a:schemeClr val="tx1"/>
                </a:solidFill>
              </a:rPr>
              <a:t>Acre-Feet,</a:t>
            </a:r>
            <a:r>
              <a:rPr lang="en-US" sz="2000" b="1" baseline="0" dirty="0" smtClean="0">
                <a:solidFill>
                  <a:schemeClr val="tx1"/>
                </a:solidFill>
              </a:rPr>
              <a:t> 2020</a:t>
            </a:r>
            <a:endParaRPr lang="en-US" sz="20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Acre-Feet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7F8B-4CA9-82C8-E82D8F358AAE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F8B-4CA9-82C8-E82D8F358AAE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F8B-4CA9-82C8-E82D8F358AAE}"/>
              </c:ext>
            </c:extLst>
          </c:dPt>
          <c:dPt>
            <c:idx val="3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F8B-4CA9-82C8-E82D8F358AAE}"/>
              </c:ext>
            </c:extLst>
          </c:dPt>
          <c:dPt>
            <c:idx val="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F8B-4CA9-82C8-E82D8F358AAE}"/>
              </c:ext>
            </c:extLst>
          </c:dPt>
          <c:dPt>
            <c:idx val="5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7F8B-4CA9-82C8-E82D8F358AAE}"/>
              </c:ext>
            </c:extLst>
          </c:dPt>
          <c:dPt>
            <c:idx val="6"/>
            <c:bubble3D val="0"/>
            <c:spPr>
              <a:solidFill>
                <a:schemeClr val="tx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F8B-4CA9-82C8-E82D8F358AAE}"/>
              </c:ext>
            </c:extLst>
          </c:dPt>
          <c:dLbls>
            <c:dLbl>
              <c:idx val="1"/>
              <c:layout>
                <c:manualLayout>
                  <c:x val="1.769911504424768E-2"/>
                  <c:y val="-0.1354166666666666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F8B-4CA9-82C8-E82D8F358AAE}"/>
                </c:ext>
              </c:extLst>
            </c:dLbl>
            <c:dLbl>
              <c:idx val="2"/>
              <c:layout>
                <c:manualLayout>
                  <c:x val="2.0648967551622419E-2"/>
                  <c:y val="4.947916666666657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F8B-4CA9-82C8-E82D8F358AAE}"/>
                </c:ext>
              </c:extLst>
            </c:dLbl>
            <c:dLbl>
              <c:idx val="5"/>
              <c:layout>
                <c:manualLayout>
                  <c:x val="-5.7522123893805309E-2"/>
                  <c:y val="-9.114583333333323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F8B-4CA9-82C8-E82D8F358AAE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Municipal Conservation</c:v>
                </c:pt>
                <c:pt idx="1">
                  <c:v>Irrigation Conservation</c:v>
                </c:pt>
                <c:pt idx="2">
                  <c:v>Other Conservation</c:v>
                </c:pt>
                <c:pt idx="3">
                  <c:v>Drought Management</c:v>
                </c:pt>
                <c:pt idx="4">
                  <c:v>Direct Potable Reuse</c:v>
                </c:pt>
                <c:pt idx="5">
                  <c:v>Other Direct Reuse</c:v>
                </c:pt>
                <c:pt idx="6">
                  <c:v>Indirect Reuse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32952</c:v>
                </c:pt>
                <c:pt idx="1">
                  <c:v>5</c:v>
                </c:pt>
                <c:pt idx="2">
                  <c:v>321</c:v>
                </c:pt>
                <c:pt idx="3">
                  <c:v>35894</c:v>
                </c:pt>
                <c:pt idx="4">
                  <c:v>0</c:v>
                </c:pt>
                <c:pt idx="5">
                  <c:v>17325</c:v>
                </c:pt>
                <c:pt idx="6">
                  <c:v>39258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8B-4CA9-82C8-E82D8F358AAE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>
                <a:solidFill>
                  <a:schemeClr val="tx1"/>
                </a:solidFill>
              </a:rPr>
              <a:t>Acre-Feet,</a:t>
            </a:r>
            <a:r>
              <a:rPr lang="en-US" sz="2000" b="1" baseline="0" dirty="0" smtClean="0">
                <a:solidFill>
                  <a:schemeClr val="tx1"/>
                </a:solidFill>
              </a:rPr>
              <a:t> 2070</a:t>
            </a:r>
            <a:endParaRPr lang="en-US" sz="20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Acre-Feet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7F8B-4CA9-82C8-E82D8F358AAE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F8B-4CA9-82C8-E82D8F358AAE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F8B-4CA9-82C8-E82D8F358AAE}"/>
              </c:ext>
            </c:extLst>
          </c:dPt>
          <c:dPt>
            <c:idx val="3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F8B-4CA9-82C8-E82D8F358AAE}"/>
              </c:ext>
            </c:extLst>
          </c:dPt>
          <c:dPt>
            <c:idx val="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F8B-4CA9-82C8-E82D8F358AAE}"/>
              </c:ext>
            </c:extLst>
          </c:dPt>
          <c:dPt>
            <c:idx val="5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7F8B-4CA9-82C8-E82D8F358AAE}"/>
              </c:ext>
            </c:extLst>
          </c:dPt>
          <c:dPt>
            <c:idx val="6"/>
            <c:bubble3D val="0"/>
            <c:spPr>
              <a:solidFill>
                <a:schemeClr val="tx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F8B-4CA9-82C8-E82D8F358AAE}"/>
              </c:ext>
            </c:extLst>
          </c:dPt>
          <c:dLbls>
            <c:dLbl>
              <c:idx val="1"/>
              <c:layout>
                <c:manualLayout>
                  <c:x val="1.769911504424768E-2"/>
                  <c:y val="-0.1354166666666666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F8B-4CA9-82C8-E82D8F358AAE}"/>
                </c:ext>
              </c:extLst>
            </c:dLbl>
            <c:dLbl>
              <c:idx val="2"/>
              <c:layout>
                <c:manualLayout>
                  <c:x val="2.0648967551622419E-2"/>
                  <c:y val="4.947916666666657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F8B-4CA9-82C8-E82D8F358AAE}"/>
                </c:ext>
              </c:extLst>
            </c:dLbl>
            <c:dLbl>
              <c:idx val="5"/>
              <c:layout>
                <c:manualLayout>
                  <c:x val="-5.7522123893805309E-2"/>
                  <c:y val="-9.114583333333323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F8B-4CA9-82C8-E82D8F358AAE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Municipal Conservation</c:v>
                </c:pt>
                <c:pt idx="1">
                  <c:v>Irrigation Conservation</c:v>
                </c:pt>
                <c:pt idx="2">
                  <c:v>Other Conservation</c:v>
                </c:pt>
                <c:pt idx="3">
                  <c:v>Drought Management</c:v>
                </c:pt>
                <c:pt idx="4">
                  <c:v>Direct Potable Reuse</c:v>
                </c:pt>
                <c:pt idx="5">
                  <c:v>Other Direct Reuse</c:v>
                </c:pt>
                <c:pt idx="6">
                  <c:v>Indirect Reuse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125367</c:v>
                </c:pt>
                <c:pt idx="1">
                  <c:v>11</c:v>
                </c:pt>
                <c:pt idx="2">
                  <c:v>1733</c:v>
                </c:pt>
                <c:pt idx="3">
                  <c:v>71049</c:v>
                </c:pt>
                <c:pt idx="4">
                  <c:v>0</c:v>
                </c:pt>
                <c:pt idx="5">
                  <c:v>61636</c:v>
                </c:pt>
                <c:pt idx="6">
                  <c:v>50312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8B-4CA9-82C8-E82D8F358AAE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Bastrop</c:v>
                </c:pt>
                <c:pt idx="1">
                  <c:v>Blanco</c:v>
                </c:pt>
                <c:pt idx="2">
                  <c:v>Burnet</c:v>
                </c:pt>
                <c:pt idx="3">
                  <c:v>Caldwell</c:v>
                </c:pt>
                <c:pt idx="4">
                  <c:v>Fayette</c:v>
                </c:pt>
                <c:pt idx="5">
                  <c:v>Hays</c:v>
                </c:pt>
                <c:pt idx="6">
                  <c:v>Lee</c:v>
                </c:pt>
                <c:pt idx="7">
                  <c:v>Llano</c:v>
                </c:pt>
                <c:pt idx="8">
                  <c:v>Travis</c:v>
                </c:pt>
                <c:pt idx="9">
                  <c:v>Williamson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3262</c:v>
                </c:pt>
                <c:pt idx="1">
                  <c:v>326</c:v>
                </c:pt>
                <c:pt idx="2">
                  <c:v>2569</c:v>
                </c:pt>
                <c:pt idx="3">
                  <c:v>131</c:v>
                </c:pt>
                <c:pt idx="4">
                  <c:v>717</c:v>
                </c:pt>
                <c:pt idx="5">
                  <c:v>2493</c:v>
                </c:pt>
                <c:pt idx="6">
                  <c:v>143</c:v>
                </c:pt>
                <c:pt idx="7">
                  <c:v>950</c:v>
                </c:pt>
                <c:pt idx="8">
                  <c:v>54966</c:v>
                </c:pt>
                <c:pt idx="9">
                  <c:v>3615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44-4BDA-849E-ECE41ECFFC1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2030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Bastrop</c:v>
                </c:pt>
                <c:pt idx="1">
                  <c:v>Blanco</c:v>
                </c:pt>
                <c:pt idx="2">
                  <c:v>Burnet</c:v>
                </c:pt>
                <c:pt idx="3">
                  <c:v>Caldwell</c:v>
                </c:pt>
                <c:pt idx="4">
                  <c:v>Fayette</c:v>
                </c:pt>
                <c:pt idx="5">
                  <c:v>Hays</c:v>
                </c:pt>
                <c:pt idx="6">
                  <c:v>Lee</c:v>
                </c:pt>
                <c:pt idx="7">
                  <c:v>Llano</c:v>
                </c:pt>
                <c:pt idx="8">
                  <c:v>Travis</c:v>
                </c:pt>
                <c:pt idx="9">
                  <c:v>Williamson</c:v>
                </c:pt>
              </c:strCache>
            </c:strRef>
          </c:cat>
          <c:val>
            <c:numRef>
              <c:f>Sheet1!$C$2:$C$11</c:f>
              <c:numCache>
                <c:formatCode>#,##0</c:formatCode>
                <c:ptCount val="10"/>
                <c:pt idx="0">
                  <c:v>4559</c:v>
                </c:pt>
                <c:pt idx="1">
                  <c:v>396</c:v>
                </c:pt>
                <c:pt idx="2">
                  <c:v>3768</c:v>
                </c:pt>
                <c:pt idx="3">
                  <c:v>12</c:v>
                </c:pt>
                <c:pt idx="4">
                  <c:v>798</c:v>
                </c:pt>
                <c:pt idx="5">
                  <c:v>4584</c:v>
                </c:pt>
                <c:pt idx="6">
                  <c:v>521</c:v>
                </c:pt>
                <c:pt idx="7">
                  <c:v>1181</c:v>
                </c:pt>
                <c:pt idx="8">
                  <c:v>67441</c:v>
                </c:pt>
                <c:pt idx="9">
                  <c:v>7957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44-4BDA-849E-ECE41ECFFC1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2040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Bastrop</c:v>
                </c:pt>
                <c:pt idx="1">
                  <c:v>Blanco</c:v>
                </c:pt>
                <c:pt idx="2">
                  <c:v>Burnet</c:v>
                </c:pt>
                <c:pt idx="3">
                  <c:v>Caldwell</c:v>
                </c:pt>
                <c:pt idx="4">
                  <c:v>Fayette</c:v>
                </c:pt>
                <c:pt idx="5">
                  <c:v>Hays</c:v>
                </c:pt>
                <c:pt idx="6">
                  <c:v>Lee</c:v>
                </c:pt>
                <c:pt idx="7">
                  <c:v>Llano</c:v>
                </c:pt>
                <c:pt idx="8">
                  <c:v>Travis</c:v>
                </c:pt>
                <c:pt idx="9">
                  <c:v>Williamson</c:v>
                </c:pt>
              </c:strCache>
            </c:strRef>
          </c:cat>
          <c:val>
            <c:numRef>
              <c:f>Sheet1!$D$2:$D$11</c:f>
              <c:numCache>
                <c:formatCode>#,##0</c:formatCode>
                <c:ptCount val="10"/>
                <c:pt idx="0">
                  <c:v>5880</c:v>
                </c:pt>
                <c:pt idx="1">
                  <c:v>418</c:v>
                </c:pt>
                <c:pt idx="2">
                  <c:v>5061</c:v>
                </c:pt>
                <c:pt idx="3">
                  <c:v>20</c:v>
                </c:pt>
                <c:pt idx="4">
                  <c:v>866</c:v>
                </c:pt>
                <c:pt idx="5">
                  <c:v>6952</c:v>
                </c:pt>
                <c:pt idx="6">
                  <c:v>798</c:v>
                </c:pt>
                <c:pt idx="7">
                  <c:v>1350</c:v>
                </c:pt>
                <c:pt idx="8">
                  <c:v>80107</c:v>
                </c:pt>
                <c:pt idx="9">
                  <c:v>14202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44-4BDA-849E-ECE41ECFFC1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2050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Bastrop</c:v>
                </c:pt>
                <c:pt idx="1">
                  <c:v>Blanco</c:v>
                </c:pt>
                <c:pt idx="2">
                  <c:v>Burnet</c:v>
                </c:pt>
                <c:pt idx="3">
                  <c:v>Caldwell</c:v>
                </c:pt>
                <c:pt idx="4">
                  <c:v>Fayette</c:v>
                </c:pt>
                <c:pt idx="5">
                  <c:v>Hays</c:v>
                </c:pt>
                <c:pt idx="6">
                  <c:v>Lee</c:v>
                </c:pt>
                <c:pt idx="7">
                  <c:v>Llano</c:v>
                </c:pt>
                <c:pt idx="8">
                  <c:v>Travis</c:v>
                </c:pt>
                <c:pt idx="9">
                  <c:v>Williamson</c:v>
                </c:pt>
              </c:strCache>
            </c:strRef>
          </c:cat>
          <c:val>
            <c:numRef>
              <c:f>Sheet1!$E$2:$E$11</c:f>
              <c:numCache>
                <c:formatCode>#,##0</c:formatCode>
                <c:ptCount val="10"/>
                <c:pt idx="0">
                  <c:v>7706</c:v>
                </c:pt>
                <c:pt idx="1">
                  <c:v>428</c:v>
                </c:pt>
                <c:pt idx="2">
                  <c:v>6322</c:v>
                </c:pt>
                <c:pt idx="3">
                  <c:v>29</c:v>
                </c:pt>
                <c:pt idx="4">
                  <c:v>968</c:v>
                </c:pt>
                <c:pt idx="5">
                  <c:v>10160</c:v>
                </c:pt>
                <c:pt idx="6">
                  <c:v>832</c:v>
                </c:pt>
                <c:pt idx="7">
                  <c:v>1487</c:v>
                </c:pt>
                <c:pt idx="8">
                  <c:v>90739</c:v>
                </c:pt>
                <c:pt idx="9">
                  <c:v>21398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344-4BDA-849E-ECE41ECFFC1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2060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Bastrop</c:v>
                </c:pt>
                <c:pt idx="1">
                  <c:v>Blanco</c:v>
                </c:pt>
                <c:pt idx="2">
                  <c:v>Burnet</c:v>
                </c:pt>
                <c:pt idx="3">
                  <c:v>Caldwell</c:v>
                </c:pt>
                <c:pt idx="4">
                  <c:v>Fayette</c:v>
                </c:pt>
                <c:pt idx="5">
                  <c:v>Hays</c:v>
                </c:pt>
                <c:pt idx="6">
                  <c:v>Lee</c:v>
                </c:pt>
                <c:pt idx="7">
                  <c:v>Llano</c:v>
                </c:pt>
                <c:pt idx="8">
                  <c:v>Travis</c:v>
                </c:pt>
                <c:pt idx="9">
                  <c:v>Williamson</c:v>
                </c:pt>
              </c:strCache>
            </c:strRef>
          </c:cat>
          <c:val>
            <c:numRef>
              <c:f>Sheet1!$F$2:$F$11</c:f>
              <c:numCache>
                <c:formatCode>#,##0</c:formatCode>
                <c:ptCount val="10"/>
                <c:pt idx="0">
                  <c:v>10209</c:v>
                </c:pt>
                <c:pt idx="1">
                  <c:v>442</c:v>
                </c:pt>
                <c:pt idx="2">
                  <c:v>7543</c:v>
                </c:pt>
                <c:pt idx="3">
                  <c:v>35</c:v>
                </c:pt>
                <c:pt idx="4">
                  <c:v>1073</c:v>
                </c:pt>
                <c:pt idx="5">
                  <c:v>14407</c:v>
                </c:pt>
                <c:pt idx="6">
                  <c:v>876</c:v>
                </c:pt>
                <c:pt idx="7">
                  <c:v>1705</c:v>
                </c:pt>
                <c:pt idx="8">
                  <c:v>100476</c:v>
                </c:pt>
                <c:pt idx="9">
                  <c:v>29705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44-4BDA-849E-ECE41ECFFC1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2070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Bastrop</c:v>
                </c:pt>
                <c:pt idx="1">
                  <c:v>Blanco</c:v>
                </c:pt>
                <c:pt idx="2">
                  <c:v>Burnet</c:v>
                </c:pt>
                <c:pt idx="3">
                  <c:v>Caldwell</c:v>
                </c:pt>
                <c:pt idx="4">
                  <c:v>Fayette</c:v>
                </c:pt>
                <c:pt idx="5">
                  <c:v>Hays</c:v>
                </c:pt>
                <c:pt idx="6">
                  <c:v>Lee</c:v>
                </c:pt>
                <c:pt idx="7">
                  <c:v>Llano</c:v>
                </c:pt>
                <c:pt idx="8">
                  <c:v>Travis</c:v>
                </c:pt>
                <c:pt idx="9">
                  <c:v>Williamson</c:v>
                </c:pt>
              </c:strCache>
            </c:strRef>
          </c:cat>
          <c:val>
            <c:numRef>
              <c:f>Sheet1!$G$2:$G$11</c:f>
              <c:numCache>
                <c:formatCode>#,##0</c:formatCode>
                <c:ptCount val="10"/>
                <c:pt idx="0">
                  <c:v>13593</c:v>
                </c:pt>
                <c:pt idx="1">
                  <c:v>452</c:v>
                </c:pt>
                <c:pt idx="2">
                  <c:v>8649</c:v>
                </c:pt>
                <c:pt idx="3">
                  <c:v>128</c:v>
                </c:pt>
                <c:pt idx="4">
                  <c:v>1165</c:v>
                </c:pt>
                <c:pt idx="5">
                  <c:v>19632</c:v>
                </c:pt>
                <c:pt idx="6">
                  <c:v>928</c:v>
                </c:pt>
                <c:pt idx="7">
                  <c:v>1918</c:v>
                </c:pt>
                <c:pt idx="8">
                  <c:v>111302</c:v>
                </c:pt>
                <c:pt idx="9">
                  <c:v>40393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344-4BDA-849E-ECE41ECFFC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8692368"/>
        <c:axId val="478692696"/>
      </c:barChart>
      <c:catAx>
        <c:axId val="47869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8692696"/>
        <c:crosses val="autoZero"/>
        <c:auto val="1"/>
        <c:lblAlgn val="ctr"/>
        <c:lblOffset val="100"/>
        <c:noMultiLvlLbl val="0"/>
      </c:catAx>
      <c:valAx>
        <c:axId val="478692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smtClean="0">
                    <a:solidFill>
                      <a:schemeClr val="tx1"/>
                    </a:solidFill>
                  </a:rPr>
                  <a:t>Acre-Feet</a:t>
                </a:r>
                <a:endParaRPr lang="en-US" b="1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8692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Bastrop</c:v>
                </c:pt>
                <c:pt idx="1">
                  <c:v>Blanco</c:v>
                </c:pt>
                <c:pt idx="2">
                  <c:v>Burnet</c:v>
                </c:pt>
                <c:pt idx="3">
                  <c:v>Caldwell</c:v>
                </c:pt>
                <c:pt idx="4">
                  <c:v>Fayette</c:v>
                </c:pt>
                <c:pt idx="5">
                  <c:v>Hays</c:v>
                </c:pt>
                <c:pt idx="6">
                  <c:v>Lee</c:v>
                </c:pt>
                <c:pt idx="7">
                  <c:v>Llano</c:v>
                </c:pt>
                <c:pt idx="8">
                  <c:v>Travis</c:v>
                </c:pt>
                <c:pt idx="9">
                  <c:v>Williamson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61</c:v>
                </c:pt>
                <c:pt idx="3">
                  <c:v>16</c:v>
                </c:pt>
                <c:pt idx="4">
                  <c:v>134</c:v>
                </c:pt>
                <c:pt idx="5">
                  <c:v>6535</c:v>
                </c:pt>
                <c:pt idx="6">
                  <c:v>0</c:v>
                </c:pt>
                <c:pt idx="7">
                  <c:v>150</c:v>
                </c:pt>
                <c:pt idx="8">
                  <c:v>49687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44-4BDA-849E-ECE41ECFFC1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2030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Bastrop</c:v>
                </c:pt>
                <c:pt idx="1">
                  <c:v>Blanco</c:v>
                </c:pt>
                <c:pt idx="2">
                  <c:v>Burnet</c:v>
                </c:pt>
                <c:pt idx="3">
                  <c:v>Caldwell</c:v>
                </c:pt>
                <c:pt idx="4">
                  <c:v>Fayette</c:v>
                </c:pt>
                <c:pt idx="5">
                  <c:v>Hays</c:v>
                </c:pt>
                <c:pt idx="6">
                  <c:v>Lee</c:v>
                </c:pt>
                <c:pt idx="7">
                  <c:v>Llano</c:v>
                </c:pt>
                <c:pt idx="8">
                  <c:v>Travis</c:v>
                </c:pt>
                <c:pt idx="9">
                  <c:v>Williamson</c:v>
                </c:pt>
              </c:strCache>
            </c:strRef>
          </c:cat>
          <c:val>
            <c:numRef>
              <c:f>Sheet1!$C$2:$C$11</c:f>
              <c:numCache>
                <c:formatCode>#,##0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61</c:v>
                </c:pt>
                <c:pt idx="3">
                  <c:v>16</c:v>
                </c:pt>
                <c:pt idx="4">
                  <c:v>149</c:v>
                </c:pt>
                <c:pt idx="5">
                  <c:v>8752</c:v>
                </c:pt>
                <c:pt idx="6">
                  <c:v>0</c:v>
                </c:pt>
                <c:pt idx="7">
                  <c:v>150</c:v>
                </c:pt>
                <c:pt idx="8">
                  <c:v>57678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44-4BDA-849E-ECE41ECFFC1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2040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Bastrop</c:v>
                </c:pt>
                <c:pt idx="1">
                  <c:v>Blanco</c:v>
                </c:pt>
                <c:pt idx="2">
                  <c:v>Burnet</c:v>
                </c:pt>
                <c:pt idx="3">
                  <c:v>Caldwell</c:v>
                </c:pt>
                <c:pt idx="4">
                  <c:v>Fayette</c:v>
                </c:pt>
                <c:pt idx="5">
                  <c:v>Hays</c:v>
                </c:pt>
                <c:pt idx="6">
                  <c:v>Lee</c:v>
                </c:pt>
                <c:pt idx="7">
                  <c:v>Llano</c:v>
                </c:pt>
                <c:pt idx="8">
                  <c:v>Travis</c:v>
                </c:pt>
                <c:pt idx="9">
                  <c:v>Williamson</c:v>
                </c:pt>
              </c:strCache>
            </c:strRef>
          </c:cat>
          <c:val>
            <c:numRef>
              <c:f>Sheet1!$D$2:$D$11</c:f>
              <c:numCache>
                <c:formatCode>#,##0</c:formatCode>
                <c:ptCount val="10"/>
                <c:pt idx="0">
                  <c:v>300</c:v>
                </c:pt>
                <c:pt idx="1">
                  <c:v>0</c:v>
                </c:pt>
                <c:pt idx="2">
                  <c:v>61</c:v>
                </c:pt>
                <c:pt idx="3">
                  <c:v>25</c:v>
                </c:pt>
                <c:pt idx="4">
                  <c:v>159</c:v>
                </c:pt>
                <c:pt idx="5">
                  <c:v>10578</c:v>
                </c:pt>
                <c:pt idx="6">
                  <c:v>0</c:v>
                </c:pt>
                <c:pt idx="7">
                  <c:v>150</c:v>
                </c:pt>
                <c:pt idx="8">
                  <c:v>74419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44-4BDA-849E-ECE41ECFFC1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2050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Bastrop</c:v>
                </c:pt>
                <c:pt idx="1">
                  <c:v>Blanco</c:v>
                </c:pt>
                <c:pt idx="2">
                  <c:v>Burnet</c:v>
                </c:pt>
                <c:pt idx="3">
                  <c:v>Caldwell</c:v>
                </c:pt>
                <c:pt idx="4">
                  <c:v>Fayette</c:v>
                </c:pt>
                <c:pt idx="5">
                  <c:v>Hays</c:v>
                </c:pt>
                <c:pt idx="6">
                  <c:v>Lee</c:v>
                </c:pt>
                <c:pt idx="7">
                  <c:v>Llano</c:v>
                </c:pt>
                <c:pt idx="8">
                  <c:v>Travis</c:v>
                </c:pt>
                <c:pt idx="9">
                  <c:v>Williamson</c:v>
                </c:pt>
              </c:strCache>
            </c:strRef>
          </c:cat>
          <c:val>
            <c:numRef>
              <c:f>Sheet1!$E$2:$E$11</c:f>
              <c:numCache>
                <c:formatCode>#,##0</c:formatCode>
                <c:ptCount val="10"/>
                <c:pt idx="0">
                  <c:v>600</c:v>
                </c:pt>
                <c:pt idx="1">
                  <c:v>0</c:v>
                </c:pt>
                <c:pt idx="2">
                  <c:v>61</c:v>
                </c:pt>
                <c:pt idx="3">
                  <c:v>14</c:v>
                </c:pt>
                <c:pt idx="4">
                  <c:v>168</c:v>
                </c:pt>
                <c:pt idx="5">
                  <c:v>11767</c:v>
                </c:pt>
                <c:pt idx="6">
                  <c:v>0</c:v>
                </c:pt>
                <c:pt idx="7">
                  <c:v>150</c:v>
                </c:pt>
                <c:pt idx="8">
                  <c:v>78303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344-4BDA-849E-ECE41ECFFC1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2060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Bastrop</c:v>
                </c:pt>
                <c:pt idx="1">
                  <c:v>Blanco</c:v>
                </c:pt>
                <c:pt idx="2">
                  <c:v>Burnet</c:v>
                </c:pt>
                <c:pt idx="3">
                  <c:v>Caldwell</c:v>
                </c:pt>
                <c:pt idx="4">
                  <c:v>Fayette</c:v>
                </c:pt>
                <c:pt idx="5">
                  <c:v>Hays</c:v>
                </c:pt>
                <c:pt idx="6">
                  <c:v>Lee</c:v>
                </c:pt>
                <c:pt idx="7">
                  <c:v>Llano</c:v>
                </c:pt>
                <c:pt idx="8">
                  <c:v>Travis</c:v>
                </c:pt>
                <c:pt idx="9">
                  <c:v>Williamson</c:v>
                </c:pt>
              </c:strCache>
            </c:strRef>
          </c:cat>
          <c:val>
            <c:numRef>
              <c:f>Sheet1!$F$2:$F$11</c:f>
              <c:numCache>
                <c:formatCode>#,##0</c:formatCode>
                <c:ptCount val="10"/>
                <c:pt idx="0">
                  <c:v>1120</c:v>
                </c:pt>
                <c:pt idx="1">
                  <c:v>0</c:v>
                </c:pt>
                <c:pt idx="2">
                  <c:v>61</c:v>
                </c:pt>
                <c:pt idx="3">
                  <c:v>14</c:v>
                </c:pt>
                <c:pt idx="4">
                  <c:v>176</c:v>
                </c:pt>
                <c:pt idx="5">
                  <c:v>13104</c:v>
                </c:pt>
                <c:pt idx="6">
                  <c:v>0</c:v>
                </c:pt>
                <c:pt idx="7">
                  <c:v>150</c:v>
                </c:pt>
                <c:pt idx="8">
                  <c:v>88188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44-4BDA-849E-ECE41ECFFC1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2070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Bastrop</c:v>
                </c:pt>
                <c:pt idx="1">
                  <c:v>Blanco</c:v>
                </c:pt>
                <c:pt idx="2">
                  <c:v>Burnet</c:v>
                </c:pt>
                <c:pt idx="3">
                  <c:v>Caldwell</c:v>
                </c:pt>
                <c:pt idx="4">
                  <c:v>Fayette</c:v>
                </c:pt>
                <c:pt idx="5">
                  <c:v>Hays</c:v>
                </c:pt>
                <c:pt idx="6">
                  <c:v>Lee</c:v>
                </c:pt>
                <c:pt idx="7">
                  <c:v>Llano</c:v>
                </c:pt>
                <c:pt idx="8">
                  <c:v>Travis</c:v>
                </c:pt>
                <c:pt idx="9">
                  <c:v>Williamson</c:v>
                </c:pt>
              </c:strCache>
            </c:strRef>
          </c:cat>
          <c:val>
            <c:numRef>
              <c:f>Sheet1!$G$2:$G$11</c:f>
              <c:numCache>
                <c:formatCode>#,##0</c:formatCode>
                <c:ptCount val="10"/>
                <c:pt idx="0">
                  <c:v>1120</c:v>
                </c:pt>
                <c:pt idx="1">
                  <c:v>0</c:v>
                </c:pt>
                <c:pt idx="2">
                  <c:v>61</c:v>
                </c:pt>
                <c:pt idx="3">
                  <c:v>13</c:v>
                </c:pt>
                <c:pt idx="4">
                  <c:v>182</c:v>
                </c:pt>
                <c:pt idx="5">
                  <c:v>14681</c:v>
                </c:pt>
                <c:pt idx="6">
                  <c:v>0</c:v>
                </c:pt>
                <c:pt idx="7">
                  <c:v>150</c:v>
                </c:pt>
                <c:pt idx="8">
                  <c:v>95741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344-4BDA-849E-ECE41ECFFC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8692368"/>
        <c:axId val="478692696"/>
      </c:barChart>
      <c:catAx>
        <c:axId val="47869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8692696"/>
        <c:crosses val="autoZero"/>
        <c:auto val="1"/>
        <c:lblAlgn val="ctr"/>
        <c:lblOffset val="100"/>
        <c:noMultiLvlLbl val="0"/>
      </c:catAx>
      <c:valAx>
        <c:axId val="478692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smtClean="0">
                    <a:solidFill>
                      <a:schemeClr val="tx1"/>
                    </a:solidFill>
                  </a:rPr>
                  <a:t>Acre-Feet</a:t>
                </a:r>
                <a:endParaRPr lang="en-US" b="1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8692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Bastrop</c:v>
                </c:pt>
                <c:pt idx="1">
                  <c:v>Blanco</c:v>
                </c:pt>
                <c:pt idx="2">
                  <c:v>Burnet</c:v>
                </c:pt>
                <c:pt idx="3">
                  <c:v>Caldwell</c:v>
                </c:pt>
                <c:pt idx="4">
                  <c:v>Fayette</c:v>
                </c:pt>
                <c:pt idx="5">
                  <c:v>Hays</c:v>
                </c:pt>
                <c:pt idx="6">
                  <c:v>Lee</c:v>
                </c:pt>
                <c:pt idx="7">
                  <c:v>Llano</c:v>
                </c:pt>
                <c:pt idx="8">
                  <c:v>Travis</c:v>
                </c:pt>
                <c:pt idx="9">
                  <c:v>Williamson</c:v>
                </c:pt>
                <c:pt idx="10">
                  <c:v>Region-Wide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9.2712596634834013E-2</c:v>
                </c:pt>
                <c:pt idx="1">
                  <c:v>0.12274096385542169</c:v>
                </c:pt>
                <c:pt idx="2">
                  <c:v>0.14018442513725282</c:v>
                </c:pt>
                <c:pt idx="3">
                  <c:v>1.8516185917621868E-2</c:v>
                </c:pt>
                <c:pt idx="4">
                  <c:v>1.862755827952282E-2</c:v>
                </c:pt>
                <c:pt idx="5">
                  <c:v>0.23747270957729436</c:v>
                </c:pt>
                <c:pt idx="6">
                  <c:v>1.6693906140555687E-2</c:v>
                </c:pt>
                <c:pt idx="7">
                  <c:v>0.11580166333298242</c:v>
                </c:pt>
                <c:pt idx="8">
                  <c:v>0.36000715521660009</c:v>
                </c:pt>
                <c:pt idx="9">
                  <c:v>3.1002632865363668E-2</c:v>
                </c:pt>
                <c:pt idx="10">
                  <c:v>0.2192354695810895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44-4BDA-849E-ECE41ECFFC1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2030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Bastrop</c:v>
                </c:pt>
                <c:pt idx="1">
                  <c:v>Blanco</c:v>
                </c:pt>
                <c:pt idx="2">
                  <c:v>Burnet</c:v>
                </c:pt>
                <c:pt idx="3">
                  <c:v>Caldwell</c:v>
                </c:pt>
                <c:pt idx="4">
                  <c:v>Fayette</c:v>
                </c:pt>
                <c:pt idx="5">
                  <c:v>Hays</c:v>
                </c:pt>
                <c:pt idx="6">
                  <c:v>Lee</c:v>
                </c:pt>
                <c:pt idx="7">
                  <c:v>Llano</c:v>
                </c:pt>
                <c:pt idx="8">
                  <c:v>Travis</c:v>
                </c:pt>
                <c:pt idx="9">
                  <c:v>Williamson</c:v>
                </c:pt>
                <c:pt idx="10">
                  <c:v>Region-Wide</c:v>
                </c:pt>
              </c:strCache>
            </c:strRef>
          </c:cat>
          <c:val>
            <c:numRef>
              <c:f>Sheet1!$C$2:$C$12</c:f>
              <c:numCache>
                <c:formatCode>0%</c:formatCode>
                <c:ptCount val="11"/>
                <c:pt idx="0">
                  <c:v>9.8737357330041367E-2</c:v>
                </c:pt>
                <c:pt idx="1">
                  <c:v>0.13547724940130004</c:v>
                </c:pt>
                <c:pt idx="2">
                  <c:v>0.17221372672483584</c:v>
                </c:pt>
                <c:pt idx="3">
                  <c:v>3.1138790035587188E-3</c:v>
                </c:pt>
                <c:pt idx="4">
                  <c:v>2.0758439281017099E-2</c:v>
                </c:pt>
                <c:pt idx="5">
                  <c:v>0.2770253427503116</c:v>
                </c:pt>
                <c:pt idx="6">
                  <c:v>4.0256529129964455E-2</c:v>
                </c:pt>
                <c:pt idx="7">
                  <c:v>0.13809919070346546</c:v>
                </c:pt>
                <c:pt idx="8">
                  <c:v>0.36154559666191805</c:v>
                </c:pt>
                <c:pt idx="9">
                  <c:v>5.6055343820667985E-2</c:v>
                </c:pt>
                <c:pt idx="10">
                  <c:v>0.23079900332711142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44-4BDA-849E-ECE41ECFFC1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2040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Bastrop</c:v>
                </c:pt>
                <c:pt idx="1">
                  <c:v>Blanco</c:v>
                </c:pt>
                <c:pt idx="2">
                  <c:v>Burnet</c:v>
                </c:pt>
                <c:pt idx="3">
                  <c:v>Caldwell</c:v>
                </c:pt>
                <c:pt idx="4">
                  <c:v>Fayette</c:v>
                </c:pt>
                <c:pt idx="5">
                  <c:v>Hays</c:v>
                </c:pt>
                <c:pt idx="6">
                  <c:v>Lee</c:v>
                </c:pt>
                <c:pt idx="7">
                  <c:v>Llano</c:v>
                </c:pt>
                <c:pt idx="8">
                  <c:v>Travis</c:v>
                </c:pt>
                <c:pt idx="9">
                  <c:v>Williamson</c:v>
                </c:pt>
                <c:pt idx="10">
                  <c:v>Region-Wide</c:v>
                </c:pt>
              </c:strCache>
            </c:strRef>
          </c:cat>
          <c:val>
            <c:numRef>
              <c:f>Sheet1!$D$2:$D$12</c:f>
              <c:numCache>
                <c:formatCode>0%</c:formatCode>
                <c:ptCount val="11"/>
                <c:pt idx="0">
                  <c:v>0.11729648679940023</c:v>
                </c:pt>
                <c:pt idx="1">
                  <c:v>0.13624511082138202</c:v>
                </c:pt>
                <c:pt idx="2">
                  <c:v>0.19976599063962558</c:v>
                </c:pt>
                <c:pt idx="3">
                  <c:v>4.4691627768398056E-3</c:v>
                </c:pt>
                <c:pt idx="4">
                  <c:v>2.1609883622870637E-2</c:v>
                </c:pt>
                <c:pt idx="5">
                  <c:v>0.28561652763295098</c:v>
                </c:pt>
                <c:pt idx="6">
                  <c:v>5.8845217904284347E-2</c:v>
                </c:pt>
                <c:pt idx="7">
                  <c:v>0.15685454355327827</c:v>
                </c:pt>
                <c:pt idx="8">
                  <c:v>0.38763100726968058</c:v>
                </c:pt>
                <c:pt idx="9">
                  <c:v>8.2712590927357124E-2</c:v>
                </c:pt>
                <c:pt idx="10">
                  <c:v>0.25366712819420945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44-4BDA-849E-ECE41ECFFC1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2050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Bastrop</c:v>
                </c:pt>
                <c:pt idx="1">
                  <c:v>Blanco</c:v>
                </c:pt>
                <c:pt idx="2">
                  <c:v>Burnet</c:v>
                </c:pt>
                <c:pt idx="3">
                  <c:v>Caldwell</c:v>
                </c:pt>
                <c:pt idx="4">
                  <c:v>Fayette</c:v>
                </c:pt>
                <c:pt idx="5">
                  <c:v>Hays</c:v>
                </c:pt>
                <c:pt idx="6">
                  <c:v>Lee</c:v>
                </c:pt>
                <c:pt idx="7">
                  <c:v>Llano</c:v>
                </c:pt>
                <c:pt idx="8">
                  <c:v>Travis</c:v>
                </c:pt>
                <c:pt idx="9">
                  <c:v>Williamson</c:v>
                </c:pt>
                <c:pt idx="10">
                  <c:v>Region-Wide</c:v>
                </c:pt>
              </c:strCache>
            </c:strRef>
          </c:cat>
          <c:val>
            <c:numRef>
              <c:f>Sheet1!$E$2:$E$12</c:f>
              <c:numCache>
                <c:formatCode>0%</c:formatCode>
                <c:ptCount val="11"/>
                <c:pt idx="0">
                  <c:v>0.13499544922636847</c:v>
                </c:pt>
                <c:pt idx="1">
                  <c:v>0.13621896880967538</c:v>
                </c:pt>
                <c:pt idx="2">
                  <c:v>0.22313500664196323</c:v>
                </c:pt>
                <c:pt idx="3">
                  <c:v>3.8423733357162006E-3</c:v>
                </c:pt>
                <c:pt idx="4">
                  <c:v>2.1259076278164535E-2</c:v>
                </c:pt>
                <c:pt idx="5">
                  <c:v>0.29531710864792793</c:v>
                </c:pt>
                <c:pt idx="6">
                  <c:v>5.8865147870383473E-2</c:v>
                </c:pt>
                <c:pt idx="7">
                  <c:v>0.17352130591477635</c:v>
                </c:pt>
                <c:pt idx="8">
                  <c:v>0.38683088019917983</c:v>
                </c:pt>
                <c:pt idx="9">
                  <c:v>0.1052502139631885</c:v>
                </c:pt>
                <c:pt idx="10">
                  <c:v>0.2579546393041211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344-4BDA-849E-ECE41ECFFC1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2060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Bastrop</c:v>
                </c:pt>
                <c:pt idx="1">
                  <c:v>Blanco</c:v>
                </c:pt>
                <c:pt idx="2">
                  <c:v>Burnet</c:v>
                </c:pt>
                <c:pt idx="3">
                  <c:v>Caldwell</c:v>
                </c:pt>
                <c:pt idx="4">
                  <c:v>Fayette</c:v>
                </c:pt>
                <c:pt idx="5">
                  <c:v>Hays</c:v>
                </c:pt>
                <c:pt idx="6">
                  <c:v>Lee</c:v>
                </c:pt>
                <c:pt idx="7">
                  <c:v>Llano</c:v>
                </c:pt>
                <c:pt idx="8">
                  <c:v>Travis</c:v>
                </c:pt>
                <c:pt idx="9">
                  <c:v>Williamson</c:v>
                </c:pt>
                <c:pt idx="10">
                  <c:v>Region-Wide</c:v>
                </c:pt>
              </c:strCache>
            </c:strRef>
          </c:cat>
          <c:val>
            <c:numRef>
              <c:f>Sheet1!$F$2:$F$12</c:f>
              <c:numCache>
                <c:formatCode>0%</c:formatCode>
                <c:ptCount val="11"/>
                <c:pt idx="0">
                  <c:v>0.15434184354649738</c:v>
                </c:pt>
                <c:pt idx="1">
                  <c:v>0.138125</c:v>
                </c:pt>
                <c:pt idx="2">
                  <c:v>0.24184212200241714</c:v>
                </c:pt>
                <c:pt idx="3">
                  <c:v>3.9637599093997732E-3</c:v>
                </c:pt>
                <c:pt idx="4">
                  <c:v>2.1679134917466543E-2</c:v>
                </c:pt>
                <c:pt idx="5">
                  <c:v>0.2953693861994181</c:v>
                </c:pt>
                <c:pt idx="6">
                  <c:v>5.9333513952858304E-2</c:v>
                </c:pt>
                <c:pt idx="7">
                  <c:v>0.19438331761500577</c:v>
                </c:pt>
                <c:pt idx="8">
                  <c:v>0.40103732675792875</c:v>
                </c:pt>
                <c:pt idx="9">
                  <c:v>0.12357722900788765</c:v>
                </c:pt>
                <c:pt idx="10">
                  <c:v>0.26760265253412807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44-4BDA-849E-ECE41ECFFC1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2070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Bastrop</c:v>
                </c:pt>
                <c:pt idx="1">
                  <c:v>Blanco</c:v>
                </c:pt>
                <c:pt idx="2">
                  <c:v>Burnet</c:v>
                </c:pt>
                <c:pt idx="3">
                  <c:v>Caldwell</c:v>
                </c:pt>
                <c:pt idx="4">
                  <c:v>Fayette</c:v>
                </c:pt>
                <c:pt idx="5">
                  <c:v>Hays</c:v>
                </c:pt>
                <c:pt idx="6">
                  <c:v>Lee</c:v>
                </c:pt>
                <c:pt idx="7">
                  <c:v>Llano</c:v>
                </c:pt>
                <c:pt idx="8">
                  <c:v>Travis</c:v>
                </c:pt>
                <c:pt idx="9">
                  <c:v>Williamson</c:v>
                </c:pt>
                <c:pt idx="10">
                  <c:v>Region-Wide</c:v>
                </c:pt>
              </c:strCache>
            </c:strRef>
          </c:cat>
          <c:val>
            <c:numRef>
              <c:f>Sheet1!$G$2:$G$12</c:f>
              <c:numCache>
                <c:formatCode>0%</c:formatCode>
                <c:ptCount val="11"/>
                <c:pt idx="0">
                  <c:v>0.16515872659512371</c:v>
                </c:pt>
                <c:pt idx="1">
                  <c:v>0.13989476942123183</c:v>
                </c:pt>
                <c:pt idx="2">
                  <c:v>0.25517079744536242</c:v>
                </c:pt>
                <c:pt idx="3">
                  <c:v>1.0400531090949326E-2</c:v>
                </c:pt>
                <c:pt idx="4">
                  <c:v>2.1517571884984026E-2</c:v>
                </c:pt>
                <c:pt idx="5">
                  <c:v>0.29827794535671132</c:v>
                </c:pt>
                <c:pt idx="6">
                  <c:v>5.9843941445798673E-2</c:v>
                </c:pt>
                <c:pt idx="7">
                  <c:v>0.21401221152851083</c:v>
                </c:pt>
                <c:pt idx="8">
                  <c:v>0.40673627550168456</c:v>
                </c:pt>
                <c:pt idx="9">
                  <c:v>0.1447570240825688</c:v>
                </c:pt>
                <c:pt idx="10">
                  <c:v>0.27421636802229754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344-4BDA-849E-ECE41ECFFC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8692368"/>
        <c:axId val="478692696"/>
      </c:barChart>
      <c:catAx>
        <c:axId val="47869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8692696"/>
        <c:crosses val="autoZero"/>
        <c:auto val="1"/>
        <c:lblAlgn val="ctr"/>
        <c:lblOffset val="100"/>
        <c:noMultiLvlLbl val="0"/>
      </c:catAx>
      <c:valAx>
        <c:axId val="478692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smtClean="0">
                    <a:solidFill>
                      <a:schemeClr val="tx1"/>
                    </a:solidFill>
                  </a:rPr>
                  <a:t>% of Demand Met by Conservation and Reuse</a:t>
                </a:r>
                <a:endParaRPr lang="en-US" b="1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8692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900" y="0"/>
            <a:ext cx="2982913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27ABAB1-F91D-427A-80EC-FC8D4666305E}" type="datetimeFigureOut">
              <a:rPr lang="en-US"/>
              <a:pPr>
                <a:defRPr/>
              </a:pPr>
              <a:t>8/22/2018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7288"/>
            <a:ext cx="2982913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900" y="8777288"/>
            <a:ext cx="2982913" cy="46196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A15FDF5-09D8-4BF3-9292-817C1C30DD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4062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1963"/>
          </a:xfrm>
          <a:prstGeom prst="rect">
            <a:avLst/>
          </a:prstGeom>
        </p:spPr>
        <p:txBody>
          <a:bodyPr vert="horz" lIns="92135" tIns="46067" rIns="92135" bIns="46067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900" y="0"/>
            <a:ext cx="2982913" cy="461963"/>
          </a:xfrm>
          <a:prstGeom prst="rect">
            <a:avLst/>
          </a:prstGeom>
        </p:spPr>
        <p:txBody>
          <a:bodyPr vert="horz" lIns="92135" tIns="46067" rIns="92135" bIns="46067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CA7B544-F7EB-43A7-BE47-9F03373F68E8}" type="datetimeFigureOut">
              <a:rPr lang="en-US"/>
              <a:pPr>
                <a:defRPr/>
              </a:pPr>
              <a:t>8/22/2018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33475" y="693738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35" tIns="46067" rIns="92135" bIns="46067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389438"/>
            <a:ext cx="5505450" cy="4157662"/>
          </a:xfrm>
          <a:prstGeom prst="rect">
            <a:avLst/>
          </a:prstGeom>
        </p:spPr>
        <p:txBody>
          <a:bodyPr vert="horz" lIns="92135" tIns="46067" rIns="92135" bIns="46067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288"/>
            <a:ext cx="2982913" cy="461962"/>
          </a:xfrm>
          <a:prstGeom prst="rect">
            <a:avLst/>
          </a:prstGeom>
        </p:spPr>
        <p:txBody>
          <a:bodyPr vert="horz" lIns="92135" tIns="46067" rIns="92135" bIns="46067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900" y="8777288"/>
            <a:ext cx="2982913" cy="461962"/>
          </a:xfrm>
          <a:prstGeom prst="rect">
            <a:avLst/>
          </a:prstGeom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89DEB6-531E-448E-ABCE-C5123A95EF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8749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9DEB6-531E-448E-ABCE-C5123A95EF73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8510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Conservation: reduce water consumption or increase water use efficiency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Municipal</a:t>
            </a:r>
            <a:r>
              <a:rPr lang="en-US" baseline="0" dirty="0" smtClean="0"/>
              <a:t> conservation includes low-flow plumbing fixtures, water conservation pricing structures, water system audits, and landscaping restrictions, among others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Irrigation conservation includes savings associated with changes to irrigation methods and equipment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Other conservation includes savings from steam-electric, manufacturing, and mining conservation; may include cooling and process water practices, water audits, </a:t>
            </a:r>
            <a:r>
              <a:rPr lang="en-US" baseline="0" dirty="0" err="1" smtClean="0"/>
              <a:t>submetering</a:t>
            </a:r>
            <a:endParaRPr lang="en-US" baseline="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Drought management: reduces water use during times of drought from temporary restriction on certain economic and domestic activities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Reuse: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Direct potable reuse: treating wastewater effluent to a higher standard so that it would be suitable as a new water supply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Other direct reuse involves using treated wastewater for non-potable uses such as landscaping or industrial processes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Indirect reuse involves discharging wastewater into a natural water body and diverting that water for subsequent use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9DEB6-531E-448E-ABCE-C5123A95EF7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1127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Demand and reuse constitutes 48% of the water</a:t>
            </a:r>
            <a:r>
              <a:rPr lang="en-US" baseline="0" dirty="0" smtClean="0"/>
              <a:t> supply strategies needed in 2020 and 45% in 2070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9DEB6-531E-448E-ABCE-C5123A95EF7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507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0"/>
            <a:ext cx="9067800" cy="1905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500" kern="1200" cap="all" dirty="0">
                <a:solidFill>
                  <a:schemeClr val="bg1"/>
                </a:solidFill>
                <a:latin typeface="Gill Sans MT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692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4800" y="274638"/>
            <a:ext cx="914400" cy="5851525"/>
          </a:xfrm>
          <a:prstGeom prst="rect">
            <a:avLst/>
          </a:prstGeom>
        </p:spPr>
        <p:txBody>
          <a:bodyPr vert="eaVert"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Capital Area Council of Governments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2CFB06-2663-400E-8A2E-BD96581777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044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334000" y="2971800"/>
            <a:ext cx="6172200" cy="1143000"/>
          </a:xfrm>
          <a:prstGeom prst="rect">
            <a:avLst/>
          </a:prstGeom>
        </p:spPr>
        <p:txBody>
          <a:bodyPr/>
          <a:lstStyle>
            <a:lvl1pPr>
              <a:defRPr sz="3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Capital Area Council of Governments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5FA56-2F7C-4D63-90EE-6E1ED29EF8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696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133600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36576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Capital Area Council of Governments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B48E0-66CA-4E9F-9432-407AE8FE48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100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42672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743200"/>
            <a:ext cx="7315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Capital Area Council of Governments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24F7F-BC77-4C76-BB20-B6926F19E8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8062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696200" cy="10668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3600" kern="1200" dirty="0" smtClean="0">
                <a:solidFill>
                  <a:schemeClr val="tx1"/>
                </a:solidFill>
                <a:latin typeface="+mn-lt"/>
                <a:ea typeface="+mn-ea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1"/>
            <a:ext cx="7696200" cy="4419600"/>
          </a:xfrm>
          <a:prstGeom prst="rect">
            <a:avLst/>
          </a:prstGeom>
        </p:spPr>
        <p:txBody>
          <a:bodyPr/>
          <a:lstStyle>
            <a:lvl1pPr>
              <a:def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Capital Area Council of Governments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577AA-8A0F-4E21-925C-78AF36EFF5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3041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600200"/>
            <a:ext cx="3505200" cy="4525963"/>
          </a:xfrm>
          <a:prstGeom prst="rect">
            <a:avLst/>
          </a:prstGeom>
        </p:spPr>
        <p:txBody>
          <a:bodyPr/>
          <a:lstStyle>
            <a:lvl1pPr>
              <a:def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600200"/>
            <a:ext cx="3505200" cy="4525963"/>
          </a:xfrm>
          <a:prstGeom prst="rect">
            <a:avLst/>
          </a:prstGeom>
        </p:spPr>
        <p:txBody>
          <a:bodyPr/>
          <a:lstStyle>
            <a:lvl1pPr>
              <a:def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696200" cy="10668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3600" kern="1200" dirty="0" smtClean="0">
                <a:solidFill>
                  <a:schemeClr val="tx1"/>
                </a:solidFill>
                <a:latin typeface="+mn-lt"/>
                <a:ea typeface="+mn-ea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Capital Area Council of Governments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208E6-F888-4554-B15D-55D59866D2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164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2" y="1535113"/>
            <a:ext cx="3659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3812" y="2174875"/>
            <a:ext cx="3659188" cy="3951288"/>
          </a:xfrm>
          <a:prstGeom prst="rect">
            <a:avLst/>
          </a:prstGeom>
        </p:spPr>
        <p:txBody>
          <a:bodyPr/>
          <a:lstStyle>
            <a:lvl1pPr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4775" y="1535113"/>
            <a:ext cx="36606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4775" y="2174875"/>
            <a:ext cx="3660625" cy="3951288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51C1B"/>
              </a:buClr>
              <a:buFont typeface="Arial" charset="0"/>
              <a:buChar char="•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696200" cy="9144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3600" kern="1200" dirty="0" smtClean="0">
                <a:solidFill>
                  <a:schemeClr val="tx1"/>
                </a:solidFill>
                <a:latin typeface="+mn-lt"/>
                <a:ea typeface="+mn-ea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Capital Area Council of Governments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18C17-39DD-42B9-9B05-3843C72A9F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8030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696200" cy="10668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3600" kern="1200" dirty="0" smtClean="0">
                <a:solidFill>
                  <a:schemeClr val="tx1"/>
                </a:solidFill>
                <a:latin typeface="+mn-lt"/>
                <a:ea typeface="+mn-ea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Capital Area Council of Governments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16471-5EE9-46DE-9894-ED03926D73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3099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304800"/>
            <a:ext cx="4038600" cy="5821363"/>
          </a:xfrm>
          <a:prstGeom prst="rect">
            <a:avLst/>
          </a:prstGeom>
        </p:spPr>
        <p:txBody>
          <a:bodyPr/>
          <a:lstStyle>
            <a:lvl1pPr>
              <a:def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466851"/>
            <a:ext cx="3008313" cy="4629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Capital Area Council of Governments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0F716-4558-4AA1-825F-FD0332EA02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06212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Capital Area Council of Governments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D27B25-31EB-425E-BD5E-8E7A5E550E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41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Capital Area Council of Governments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C69D0-68A3-4E00-AD36-DD58891F54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4510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7772400" cy="914400"/>
          </a:xfrm>
          <a:prstGeom prst="rect">
            <a:avLst/>
          </a:prstGeom>
        </p:spPr>
        <p:txBody>
          <a:bodyPr/>
          <a:lstStyle>
            <a:lvl1pPr algn="l">
              <a:defRPr lang="en-US" sz="3600" kern="1200" dirty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Capital Area Council of Governments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23B7AE-9D3F-4D6C-BC99-D9BBDEF429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1757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7772400" cy="914400"/>
          </a:xfrm>
          <a:prstGeom prst="rect">
            <a:avLst/>
          </a:prstGeom>
        </p:spPr>
        <p:txBody>
          <a:bodyPr/>
          <a:lstStyle>
            <a:lvl1pPr algn="l">
              <a:defRPr lang="en-US" sz="3600" kern="1200" dirty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228600" y="1295400"/>
            <a:ext cx="8610600" cy="48768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51C1B"/>
              </a:buClr>
              <a:buFont typeface="Arial" charset="0"/>
              <a:buChar char="•"/>
              <a:def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buFont typeface="Arial" pitchFamily="34" charset="0"/>
              <a:buChar char="•"/>
              <a:def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buFont typeface="Calibri" pitchFamily="34" charset="0"/>
              <a:buChar char="‐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buFont typeface="Calibri" pitchFamily="34" charset="0"/>
              <a:buChar char="‐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tabLst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4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Capital Area Council of Governments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62379E6-E920-47F4-AA7C-8C04D92C01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1203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7772400" cy="914400"/>
          </a:xfrm>
          <a:prstGeom prst="rect">
            <a:avLst/>
          </a:prstGeom>
        </p:spPr>
        <p:txBody>
          <a:bodyPr/>
          <a:lstStyle>
            <a:lvl1pPr algn="l">
              <a:defRPr lang="en-US" sz="3600" kern="1200" dirty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Capital Area Council of Governments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27478-7F0D-4603-A327-845F446EB2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218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7772400" cy="914400"/>
          </a:xfrm>
          <a:prstGeom prst="rect">
            <a:avLst/>
          </a:prstGeom>
        </p:spPr>
        <p:txBody>
          <a:bodyPr/>
          <a:lstStyle>
            <a:lvl1pPr algn="l">
              <a:defRPr lang="en-US" sz="3600" kern="1200" dirty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Capital Area Council of Governments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7CAA5-711E-4110-A172-67BF506AF9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5571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457200" y="1143000"/>
            <a:ext cx="3008313" cy="781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eaLnBrk="0" hangingPunct="0">
              <a:defRPr/>
            </a:pPr>
            <a:r>
              <a:rPr lang="en-US" dirty="0" smtClean="0">
                <a:latin typeface="+mj-lt"/>
                <a:ea typeface="+mj-ea"/>
                <a:cs typeface="+mj-cs"/>
              </a:rPr>
              <a:t>Click to edit Master subtitle style</a:t>
            </a:r>
            <a:endParaRPr 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48600" cy="685800"/>
          </a:xfrm>
          <a:prstGeom prst="rect">
            <a:avLst/>
          </a:prstGeom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600" kern="1200" dirty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4906963"/>
          </a:xfrm>
          <a:prstGeom prst="rect">
            <a:avLst/>
          </a:prstGeom>
        </p:spPr>
        <p:txBody>
          <a:bodyPr/>
          <a:lstStyle>
            <a:lvl1pPr>
              <a:def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81200"/>
            <a:ext cx="3008313" cy="41449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Capital Area Council of Governments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69C069-043B-40C3-ADFB-6058BB94BA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3917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42999"/>
            <a:ext cx="5486400" cy="411480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34000"/>
            <a:ext cx="5486400" cy="838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7772400" cy="914400"/>
          </a:xfrm>
          <a:prstGeom prst="rect">
            <a:avLst/>
          </a:prstGeom>
        </p:spPr>
        <p:txBody>
          <a:bodyPr/>
          <a:lstStyle>
            <a:lvl1pPr algn="l">
              <a:defRPr lang="en-US" sz="3600" kern="1200" dirty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Capital Area Council of Governments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C9F4A-E9F4-4D34-91E9-6CC8FD1AE0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6638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4800" y="274638"/>
            <a:ext cx="914400" cy="5851525"/>
          </a:xfrm>
          <a:prstGeom prst="rect">
            <a:avLst/>
          </a:prstGeom>
        </p:spPr>
        <p:txBody>
          <a:bodyPr vert="eaVert"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Capital Area Council of Governments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182B77-C1D6-439E-961D-8A75B79A44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15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1905000"/>
          </a:xfrm>
          <a:prstGeom prst="rect">
            <a:avLst/>
          </a:prstGeom>
          <a:solidFill>
            <a:srgbClr val="0019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1951038"/>
            <a:ext cx="9144000" cy="182562"/>
          </a:xfrm>
          <a:prstGeom prst="rect">
            <a:avLst/>
          </a:prstGeom>
          <a:solidFill>
            <a:srgbClr val="A30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28" name="Picture 10" descr="CAPCOG Logo No Tex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4" t="5556" r="9402"/>
          <a:stretch>
            <a:fillRect/>
          </a:stretch>
        </p:blipFill>
        <p:spPr bwMode="auto">
          <a:xfrm>
            <a:off x="3810000" y="4953000"/>
            <a:ext cx="1371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17"/>
          <p:cNvSpPr txBox="1">
            <a:spLocks noChangeArrowheads="1"/>
          </p:cNvSpPr>
          <p:nvPr userDrawn="1"/>
        </p:nvSpPr>
        <p:spPr bwMode="auto">
          <a:xfrm>
            <a:off x="0" y="6324600"/>
            <a:ext cx="9144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>
                <a:solidFill>
                  <a:srgbClr val="00133A"/>
                </a:solidFill>
                <a:latin typeface="Gill Sans MT" pitchFamily="34" charset="0"/>
                <a:cs typeface="Arial" charset="0"/>
              </a:rPr>
              <a:t>CAPITAL  AREA COUNCIL OF GOVERNMENTS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228600" y="6502400"/>
            <a:ext cx="2133600" cy="0"/>
          </a:xfrm>
          <a:prstGeom prst="line">
            <a:avLst/>
          </a:prstGeom>
          <a:ln>
            <a:solidFill>
              <a:srgbClr val="0013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6781800" y="6503988"/>
            <a:ext cx="2133600" cy="0"/>
          </a:xfrm>
          <a:prstGeom prst="line">
            <a:avLst/>
          </a:prstGeom>
          <a:ln>
            <a:solidFill>
              <a:srgbClr val="0013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Capital Area Council of Governments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 Narrow" panose="020B0606020202030204" pitchFamily="34" charset="0"/>
              </a:defRPr>
            </a:lvl1pPr>
          </a:lstStyle>
          <a:p>
            <a:fld id="{3756C0EB-12CF-4C7D-89B6-AC57AB3AEA6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19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600" dirty="0">
              <a:solidFill>
                <a:schemeClr val="bg1">
                  <a:lumMod val="95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909638"/>
            <a:ext cx="9144000" cy="182562"/>
          </a:xfrm>
          <a:prstGeom prst="rect">
            <a:avLst/>
          </a:prstGeom>
          <a:solidFill>
            <a:srgbClr val="A30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9" name="Picture 10" descr="70 percent gray no red for nalfha.jpg"/>
          <p:cNvPicPr>
            <a:picLocks noChangeAspect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924800" y="-3175"/>
            <a:ext cx="1143000" cy="917575"/>
          </a:xfrm>
          <a:prstGeom prst="rect">
            <a:avLst/>
          </a:prstGeom>
          <a:ln>
            <a:noFill/>
          </a:ln>
          <a:effectLst>
            <a:softEdge rad="3175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802" r:id="rId6"/>
    <p:sldLayoutId id="2147483790" r:id="rId7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449263" y="617537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579437" y="3246437"/>
            <a:ext cx="3657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Capital Area Council of Governments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5400000">
            <a:off x="449263" y="5875337"/>
            <a:ext cx="1600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B17E901-3C5E-486A-B3BF-AAD0C27BA83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 userDrawn="1"/>
        </p:nvSpPr>
        <p:spPr>
          <a:xfrm rot="5400000">
            <a:off x="-2819400" y="2971800"/>
            <a:ext cx="6858000" cy="914400"/>
          </a:xfrm>
          <a:prstGeom prst="rect">
            <a:avLst/>
          </a:prstGeom>
          <a:solidFill>
            <a:srgbClr val="0019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600" dirty="0">
              <a:solidFill>
                <a:schemeClr val="bg1">
                  <a:lumMod val="95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 rot="5400000">
            <a:off x="-3352800" y="3352800"/>
            <a:ext cx="6858000" cy="152400"/>
          </a:xfrm>
          <a:prstGeom prst="rect">
            <a:avLst/>
          </a:prstGeom>
          <a:solidFill>
            <a:srgbClr val="A30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9" name="Picture 10" descr="70 percent gray no red for nalfha.jp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125637" y="102962"/>
            <a:ext cx="1044125" cy="838200"/>
          </a:xfrm>
          <a:prstGeom prst="rect">
            <a:avLst/>
          </a:prstGeom>
          <a:ln>
            <a:noFill/>
          </a:ln>
          <a:effectLst>
            <a:softEdge rad="3175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95400" y="6356350"/>
            <a:ext cx="190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33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Capital Area Council of Governments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62800" y="635635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47D824-16C4-4F90-9709-9A63B953F79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 userDrawn="1"/>
        </p:nvSpPr>
        <p:spPr>
          <a:xfrm rot="5400000">
            <a:off x="-2933700" y="2933700"/>
            <a:ext cx="6858000" cy="990600"/>
          </a:xfrm>
          <a:prstGeom prst="rect">
            <a:avLst/>
          </a:prstGeom>
          <a:solidFill>
            <a:srgbClr val="0019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600" dirty="0">
              <a:solidFill>
                <a:schemeClr val="bg1">
                  <a:lumMod val="95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 rot="5400000">
            <a:off x="-2362200" y="3352800"/>
            <a:ext cx="6858000" cy="152400"/>
          </a:xfrm>
          <a:prstGeom prst="rect">
            <a:avLst/>
          </a:prstGeom>
          <a:solidFill>
            <a:srgbClr val="A30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9" name="Picture 10" descr="70 percent gray no red for nalfha.jpg"/>
          <p:cNvPicPr>
            <a:picLocks noChangeAspect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" y="102962"/>
            <a:ext cx="1010788" cy="811438"/>
          </a:xfrm>
          <a:prstGeom prst="rect">
            <a:avLst/>
          </a:prstGeom>
          <a:ln>
            <a:noFill/>
          </a:ln>
          <a:effectLst>
            <a:softEdge rad="3175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calepuz@capcog.org" TargetMode="External"/><Relationship Id="rId2" Type="http://schemas.openxmlformats.org/officeDocument/2006/relationships/hyperlink" Target="http://www.capcog.org/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000" cap="none" dirty="0" smtClean="0"/>
              <a:t>State Water Plan </a:t>
            </a:r>
            <a:br>
              <a:rPr lang="en-US" sz="4000" cap="none" dirty="0" smtClean="0"/>
            </a:br>
            <a:r>
              <a:rPr lang="en-US" sz="4000" cap="none" dirty="0" smtClean="0"/>
              <a:t>Conservation and Reuse Strategies </a:t>
            </a:r>
            <a:r>
              <a:rPr lang="en-US" sz="4000" cap="none" smtClean="0"/>
              <a:t>in the </a:t>
            </a:r>
            <a:r>
              <a:rPr lang="en-US" sz="4000" cap="none" dirty="0" smtClean="0"/>
              <a:t>CAPCOG Region</a:t>
            </a:r>
            <a:endParaRPr lang="en-US" sz="4000" cap="none" dirty="0"/>
          </a:p>
        </p:txBody>
      </p:sp>
    </p:spTree>
    <p:extLst>
      <p:ext uri="{BB962C8B-B14F-4D97-AF65-F5344CB8AC3E}">
        <p14:creationId xmlns:p14="http://schemas.microsoft.com/office/powerpoint/2010/main" val="103746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76200"/>
            <a:ext cx="7772400" cy="914400"/>
          </a:xfrm>
        </p:spPr>
        <p:txBody>
          <a:bodyPr/>
          <a:lstStyle/>
          <a:p>
            <a:pPr>
              <a:defRPr/>
            </a:pPr>
            <a:r>
              <a:t>Thank you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8/31/2017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Capital Area Council of Governments</a:t>
            </a:r>
          </a:p>
        </p:txBody>
      </p:sp>
      <p:sp>
        <p:nvSpPr>
          <p:cNvPr id="15365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741320B-64D1-4472-9F94-49B7104D3FC0}" type="slidenum">
              <a:rPr lang="en-US" altLang="en-US" smtClean="0">
                <a:solidFill>
                  <a:srgbClr val="898989"/>
                </a:solidFill>
                <a:latin typeface="Arial Narrow" panose="020B0606020202030204" pitchFamily="34" charset="0"/>
              </a:rPr>
              <a:pPr/>
              <a:t>10</a:t>
            </a:fld>
            <a:endParaRPr lang="en-US" altLang="en-US">
              <a:solidFill>
                <a:srgbClr val="898989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Content Placeholder 11"/>
          <p:cNvSpPr txBox="1">
            <a:spLocks/>
          </p:cNvSpPr>
          <p:nvPr/>
        </p:nvSpPr>
        <p:spPr>
          <a:xfrm>
            <a:off x="654050" y="1554163"/>
            <a:ext cx="8032750" cy="41148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US" sz="3200" dirty="0">
                <a:latin typeface="+mn-lt"/>
                <a:cs typeface="+mn-cs"/>
              </a:rPr>
              <a:t>Capital Area Council of Governments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US" sz="3200" dirty="0">
                <a:latin typeface="+mn-lt"/>
                <a:cs typeface="+mn-cs"/>
                <a:hlinkClick r:id="rId2"/>
              </a:rPr>
              <a:t>www.capcog.org</a:t>
            </a:r>
            <a:endParaRPr lang="en-US" sz="3200" dirty="0">
              <a:latin typeface="+mn-lt"/>
              <a:cs typeface="+mn-cs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en-US" sz="3200" dirty="0">
              <a:latin typeface="+mn-lt"/>
              <a:cs typeface="+mn-cs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US" sz="3200" dirty="0" smtClean="0">
                <a:latin typeface="+mn-lt"/>
                <a:cs typeface="+mn-cs"/>
              </a:rPr>
              <a:t>Christiane Alepuz</a:t>
            </a:r>
            <a:endParaRPr lang="en-US" sz="3200" dirty="0">
              <a:latin typeface="+mn-lt"/>
              <a:cs typeface="+mn-cs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US" sz="3200" dirty="0" smtClean="0">
                <a:latin typeface="+mn-lt"/>
                <a:cs typeface="+mn-cs"/>
                <a:hlinkClick r:id="rId3"/>
              </a:rPr>
              <a:t>calepuz@capcog.org</a:t>
            </a:r>
            <a:r>
              <a:rPr lang="en-US" sz="3200" dirty="0" smtClean="0">
                <a:latin typeface="+mn-lt"/>
                <a:cs typeface="+mn-cs"/>
              </a:rPr>
              <a:t> </a:t>
            </a:r>
            <a:endParaRPr lang="en-US" sz="3200" dirty="0">
              <a:latin typeface="+mn-lt"/>
              <a:cs typeface="+mn-cs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US" sz="3200" dirty="0" smtClean="0">
                <a:latin typeface="+mn-lt"/>
                <a:cs typeface="+mn-cs"/>
              </a:rPr>
              <a:t>(512) 916-6005</a:t>
            </a:r>
            <a:endParaRPr lang="en-US" sz="3200" dirty="0">
              <a:latin typeface="+mn-lt"/>
              <a:cs typeface="+mn-cs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en-US" sz="3200" dirty="0">
              <a:latin typeface="+mn-lt"/>
              <a:cs typeface="+mn-cs"/>
            </a:endParaRPr>
          </a:p>
          <a:p>
            <a:pPr lvl="2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en-US" sz="30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978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Reuse and Conservation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Demand Reduction</a:t>
            </a:r>
          </a:p>
          <a:p>
            <a:pPr lvl="1"/>
            <a:r>
              <a:rPr lang="en-US" dirty="0" smtClean="0"/>
              <a:t>Municipal </a:t>
            </a:r>
            <a:r>
              <a:rPr lang="en-US" dirty="0"/>
              <a:t>Conservation</a:t>
            </a:r>
          </a:p>
          <a:p>
            <a:pPr lvl="1"/>
            <a:r>
              <a:rPr lang="en-US" dirty="0"/>
              <a:t>Irrigation Conservation</a:t>
            </a:r>
          </a:p>
          <a:p>
            <a:pPr lvl="1"/>
            <a:r>
              <a:rPr lang="en-US" dirty="0"/>
              <a:t>Other </a:t>
            </a:r>
            <a:r>
              <a:rPr lang="en-US" dirty="0" smtClean="0"/>
              <a:t>Conservation</a:t>
            </a:r>
          </a:p>
          <a:p>
            <a:pPr lvl="1"/>
            <a:r>
              <a:rPr lang="en-US" dirty="0"/>
              <a:t>Drought Management</a:t>
            </a:r>
          </a:p>
          <a:p>
            <a:r>
              <a:rPr lang="en-US" dirty="0" smtClean="0"/>
              <a:t>Reuse</a:t>
            </a:r>
          </a:p>
          <a:p>
            <a:pPr lvl="1"/>
            <a:r>
              <a:rPr lang="en-US" dirty="0"/>
              <a:t>Direct Potable Reuse</a:t>
            </a:r>
          </a:p>
          <a:p>
            <a:pPr lvl="1"/>
            <a:r>
              <a:rPr lang="en-US" dirty="0"/>
              <a:t>Other Direct Reuse</a:t>
            </a:r>
          </a:p>
          <a:p>
            <a:pPr lvl="1"/>
            <a:r>
              <a:rPr lang="en-US" dirty="0" smtClean="0"/>
              <a:t>Indirect Reuse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8/31/2017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Capital Area Council of Governments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2379E6-E920-47F4-AA7C-8C04D92C01F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0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Water Supply Strategies 2020-2070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3839516265"/>
              </p:ext>
            </p:extLst>
          </p:nvPr>
        </p:nvGraphicFramePr>
        <p:xfrm>
          <a:off x="228600" y="1295400"/>
          <a:ext cx="8610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Capital Area Council of Governments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2379E6-E920-47F4-AA7C-8C04D92C01F1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4668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Region-Wide Conservation and Reuse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1282057913"/>
              </p:ext>
            </p:extLst>
          </p:nvPr>
        </p:nvGraphicFramePr>
        <p:xfrm>
          <a:off x="228600" y="1295400"/>
          <a:ext cx="8610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Capital Area Council of Governments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2379E6-E920-47F4-AA7C-8C04D92C01F1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3495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Region-Wide Conservation and Reuse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687547603"/>
              </p:ext>
            </p:extLst>
          </p:nvPr>
        </p:nvGraphicFramePr>
        <p:xfrm>
          <a:off x="228600" y="1295400"/>
          <a:ext cx="8610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Capital Area Council of Governments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2379E6-E920-47F4-AA7C-8C04D92C01F1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1292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Demand Reduction by County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1828700453"/>
              </p:ext>
            </p:extLst>
          </p:nvPr>
        </p:nvGraphicFramePr>
        <p:xfrm>
          <a:off x="228600" y="1295400"/>
          <a:ext cx="8610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Capital Area Council of Governments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2379E6-E920-47F4-AA7C-8C04D92C01F1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1831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Reuse by County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3374933035"/>
              </p:ext>
            </p:extLst>
          </p:nvPr>
        </p:nvGraphicFramePr>
        <p:xfrm>
          <a:off x="228600" y="1295400"/>
          <a:ext cx="8610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Capital Area Council of Governments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2379E6-E920-47F4-AA7C-8C04D92C01F1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4167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Reliance on Conservation and Reuse by County</a:t>
            </a:r>
            <a:endParaRPr lang="en-US" sz="28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1753919414"/>
              </p:ext>
            </p:extLst>
          </p:nvPr>
        </p:nvGraphicFramePr>
        <p:xfrm>
          <a:off x="228600" y="1295400"/>
          <a:ext cx="8610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8/31/2017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Capital Area Council of Governments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2379E6-E920-47F4-AA7C-8C04D92C01F1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1069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sz="2800" dirty="0" smtClean="0"/>
              <a:t>Conservation and reuse strategies account for nearly half of all of the future water supply strategies for the CAPCOG region</a:t>
            </a:r>
          </a:p>
          <a:p>
            <a:r>
              <a:rPr lang="en-US" sz="2800" dirty="0" smtClean="0"/>
              <a:t>Indirect reuse constitutes the largest regional conservation and reuse strategy in 2020, followed by drought management and municipal conservation</a:t>
            </a:r>
          </a:p>
          <a:p>
            <a:r>
              <a:rPr lang="en-US" sz="2800" dirty="0" smtClean="0"/>
              <a:t>The region will increasingly rely on municipal conservation, drought management, and indirect reuse in the future</a:t>
            </a:r>
          </a:p>
          <a:p>
            <a:r>
              <a:rPr lang="en-US" sz="2800" dirty="0" smtClean="0"/>
              <a:t>There is significant variation county-to-county in reliance on reuse and conservation as strategies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8/31/2017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Capital Area Council of Governments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E23B7AE-9D3F-4D6C-BC99-D9BBDEF4296E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363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iginal Layo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ertical Layo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eft Logo Layo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E7C7D912563544AFC2705E45B7D1A8" ma:contentTypeVersion="4" ma:contentTypeDescription="Create a new document." ma:contentTypeScope="" ma:versionID="bcf1cf2f344f467a7e19b4b2e3fed1fd">
  <xsd:schema xmlns:xsd="http://www.w3.org/2001/XMLSchema" xmlns:xs="http://www.w3.org/2001/XMLSchema" xmlns:p="http://schemas.microsoft.com/office/2006/metadata/properties" xmlns:ns2="24194e56-2be0-4174-afd6-9b1eff12eb62" xmlns:ns3="acfcdd77-ebce-4a76-b18f-5976d637f64e" targetNamespace="http://schemas.microsoft.com/office/2006/metadata/properties" ma:root="true" ma:fieldsID="a98a6ac43865c103aad41136e64959b7" ns2:_="" ns3:_="">
    <xsd:import namespace="24194e56-2be0-4174-afd6-9b1eff12eb62"/>
    <xsd:import namespace="acfcdd77-ebce-4a76-b18f-5976d637f64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94e56-2be0-4174-afd6-9b1eff12eb6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fcdd77-ebce-4a76-b18f-5976d637f6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4EBC99D-45B1-4E5F-B180-9F04609347BA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acfcdd77-ebce-4a76-b18f-5976d637f64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24194e56-2be0-4174-afd6-9b1eff12eb6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2ED03E0-6600-4BCA-A5F3-D9BD0D7C488A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58557590-B658-44E7-84CE-6AC56CB7DBF2}"/>
</file>

<file path=customXml/itemProps4.xml><?xml version="1.0" encoding="utf-8"?>
<ds:datastoreItem xmlns:ds="http://schemas.openxmlformats.org/officeDocument/2006/customXml" ds:itemID="{1F35464C-EEB0-4A2C-B772-9BDFB56530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7969</TotalTime>
  <Words>386</Words>
  <Application>Microsoft Office PowerPoint</Application>
  <PresentationFormat>On-screen Show (4:3)</PresentationFormat>
  <Paragraphs>75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Narrow</vt:lpstr>
      <vt:lpstr>Calibri</vt:lpstr>
      <vt:lpstr>Gill Sans MT</vt:lpstr>
      <vt:lpstr>Custom Design</vt:lpstr>
      <vt:lpstr>Original Layout</vt:lpstr>
      <vt:lpstr>Vertical Layout</vt:lpstr>
      <vt:lpstr>Left Logo Layout</vt:lpstr>
      <vt:lpstr>State Water Plan  Conservation and Reuse Strategies in the CAPCOG Region</vt:lpstr>
      <vt:lpstr>Reuse and Conservation Strategies</vt:lpstr>
      <vt:lpstr>Water Supply Strategies 2020-2070</vt:lpstr>
      <vt:lpstr>Region-Wide Conservation and Reuse</vt:lpstr>
      <vt:lpstr>Region-Wide Conservation and Reuse</vt:lpstr>
      <vt:lpstr>Demand Reduction by County</vt:lpstr>
      <vt:lpstr>Reuse by County</vt:lpstr>
      <vt:lpstr>Reliance on Conservation and Reuse by County</vt:lpstr>
      <vt:lpstr>Summary</vt:lpstr>
      <vt:lpstr>Thank you</vt:lpstr>
    </vt:vector>
  </TitlesOfParts>
  <Company>CAPCOG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Area Homebuilders  May 31, 2012</dc:title>
  <dc:creator>bavoights</dc:creator>
  <cp:lastModifiedBy>Alepuz, Christiane</cp:lastModifiedBy>
  <cp:revision>702</cp:revision>
  <dcterms:created xsi:type="dcterms:W3CDTF">2012-05-24T18:40:35Z</dcterms:created>
  <dcterms:modified xsi:type="dcterms:W3CDTF">2018-08-22T20:56:58Z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JYZCVNW5XNE2-63-5</vt:lpwstr>
  </property>
  <property fmtid="{D5CDD505-2E9C-101B-9397-08002B2CF9AE}" pid="3" name="_dlc_DocIdItemGuid">
    <vt:lpwstr>6f119072-b32a-4841-8b51-a8caac736c09</vt:lpwstr>
  </property>
  <property fmtid="{D5CDD505-2E9C-101B-9397-08002B2CF9AE}" pid="4" name="_dlc_DocIdUrl">
    <vt:lpwstr>http://share2/_layouts/DocIdRedir.aspx?ID=JYZCVNW5XNE2-63-5, JYZCVNW5XNE2-63-5</vt:lpwstr>
  </property>
  <property fmtid="{D5CDD505-2E9C-101B-9397-08002B2CF9AE}" pid="5" name="ContentTypeId">
    <vt:lpwstr>0x01010074E7C7D912563544AFC2705E45B7D1A8</vt:lpwstr>
  </property>
</Properties>
</file>