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1" r:id="rId4"/>
  </p:sldMasterIdLst>
  <p:notesMasterIdLst>
    <p:notesMasterId r:id="rId24"/>
  </p:notesMasterIdLst>
  <p:handoutMasterIdLst>
    <p:handoutMasterId r:id="rId25"/>
  </p:handoutMasterIdLst>
  <p:sldIdLst>
    <p:sldId id="256" r:id="rId5"/>
    <p:sldId id="262" r:id="rId6"/>
    <p:sldId id="263" r:id="rId7"/>
    <p:sldId id="264" r:id="rId8"/>
    <p:sldId id="272" r:id="rId9"/>
    <p:sldId id="277" r:id="rId10"/>
    <p:sldId id="266" r:id="rId11"/>
    <p:sldId id="265" r:id="rId12"/>
    <p:sldId id="271" r:id="rId13"/>
    <p:sldId id="267" r:id="rId14"/>
    <p:sldId id="270" r:id="rId15"/>
    <p:sldId id="273" r:id="rId16"/>
    <p:sldId id="268" r:id="rId17"/>
    <p:sldId id="274" r:id="rId18"/>
    <p:sldId id="269" r:id="rId19"/>
    <p:sldId id="276" r:id="rId20"/>
    <p:sldId id="278" r:id="rId21"/>
    <p:sldId id="279" r:id="rId22"/>
    <p:sldId id="260" r:id="rId23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34336D3-7146-4886-A22F-712239A6F07B}">
          <p14:sldIdLst>
            <p14:sldId id="256"/>
            <p14:sldId id="262"/>
            <p14:sldId id="263"/>
            <p14:sldId id="264"/>
            <p14:sldId id="272"/>
            <p14:sldId id="277"/>
            <p14:sldId id="266"/>
            <p14:sldId id="265"/>
            <p14:sldId id="271"/>
            <p14:sldId id="267"/>
            <p14:sldId id="270"/>
            <p14:sldId id="273"/>
            <p14:sldId id="268"/>
            <p14:sldId id="274"/>
            <p14:sldId id="269"/>
            <p14:sldId id="276"/>
            <p14:sldId id="278"/>
            <p14:sldId id="279"/>
            <p14:sldId id="26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1836"/>
    <a:srgbClr val="A402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44" autoAdjust="0"/>
    <p:restoredTop sz="94683" autoAdjust="0"/>
  </p:normalViewPr>
  <p:slideViewPr>
    <p:cSldViewPr>
      <p:cViewPr varScale="1">
        <p:scale>
          <a:sx n="109" d="100"/>
          <a:sy n="109" d="100"/>
        </p:scale>
        <p:origin x="168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Acre-Feet Region-Wide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Existing Supply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square"/>
            <c:size val="10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Sheet1!$A$2:$A$7</c:f>
              <c:numCache>
                <c:formatCode>General</c:formatCode>
                <c:ptCount val="6"/>
                <c:pt idx="0">
                  <c:v>2020</c:v>
                </c:pt>
                <c:pt idx="1">
                  <c:v>2030</c:v>
                </c:pt>
                <c:pt idx="2">
                  <c:v>2040</c:v>
                </c:pt>
                <c:pt idx="3">
                  <c:v>2050</c:v>
                </c:pt>
                <c:pt idx="4">
                  <c:v>2060</c:v>
                </c:pt>
                <c:pt idx="5">
                  <c:v>2070</c:v>
                </c:pt>
              </c:numCache>
            </c:numRef>
          </c:cat>
          <c:val>
            <c:numRef>
              <c:f>Sheet1!$B$2:$B$7</c:f>
              <c:numCache>
                <c:formatCode>#,##0</c:formatCode>
                <c:ptCount val="6"/>
                <c:pt idx="0">
                  <c:v>740249</c:v>
                </c:pt>
                <c:pt idx="1">
                  <c:v>742701</c:v>
                </c:pt>
                <c:pt idx="2">
                  <c:v>745306</c:v>
                </c:pt>
                <c:pt idx="3">
                  <c:v>742518</c:v>
                </c:pt>
                <c:pt idx="4">
                  <c:v>737731</c:v>
                </c:pt>
                <c:pt idx="5">
                  <c:v>733760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B05-4A4F-9212-193812FE887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Demand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square"/>
            <c:size val="10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Sheet1!$A$2:$A$7</c:f>
              <c:numCache>
                <c:formatCode>General</c:formatCode>
                <c:ptCount val="6"/>
                <c:pt idx="0">
                  <c:v>2020</c:v>
                </c:pt>
                <c:pt idx="1">
                  <c:v>2030</c:v>
                </c:pt>
                <c:pt idx="2">
                  <c:v>2040</c:v>
                </c:pt>
                <c:pt idx="3">
                  <c:v>2050</c:v>
                </c:pt>
                <c:pt idx="4">
                  <c:v>2060</c:v>
                </c:pt>
                <c:pt idx="5">
                  <c:v>2070</c:v>
                </c:pt>
              </c:numCache>
            </c:numRef>
          </c:cat>
          <c:val>
            <c:numRef>
              <c:f>Sheet1!$C$2:$C$7</c:f>
              <c:numCache>
                <c:formatCode>#,##0</c:formatCode>
                <c:ptCount val="6"/>
                <c:pt idx="0">
                  <c:v>573607</c:v>
                </c:pt>
                <c:pt idx="1">
                  <c:v>684678</c:v>
                </c:pt>
                <c:pt idx="2">
                  <c:v>793741</c:v>
                </c:pt>
                <c:pt idx="3">
                  <c:v>896018</c:v>
                </c:pt>
                <c:pt idx="4">
                  <c:v>1006283</c:v>
                </c:pt>
                <c:pt idx="5">
                  <c:v>1130888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B05-4A4F-9212-193812FE887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Needs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square"/>
            <c:size val="10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numRef>
              <c:f>Sheet1!$A$2:$A$7</c:f>
              <c:numCache>
                <c:formatCode>General</c:formatCode>
                <c:ptCount val="6"/>
                <c:pt idx="0">
                  <c:v>2020</c:v>
                </c:pt>
                <c:pt idx="1">
                  <c:v>2030</c:v>
                </c:pt>
                <c:pt idx="2">
                  <c:v>2040</c:v>
                </c:pt>
                <c:pt idx="3">
                  <c:v>2050</c:v>
                </c:pt>
                <c:pt idx="4">
                  <c:v>2060</c:v>
                </c:pt>
                <c:pt idx="5">
                  <c:v>2070</c:v>
                </c:pt>
              </c:numCache>
            </c:numRef>
          </c:cat>
          <c:val>
            <c:numRef>
              <c:f>Sheet1!$D$2:$D$7</c:f>
              <c:numCache>
                <c:formatCode>#,##0</c:formatCode>
                <c:ptCount val="6"/>
                <c:pt idx="0">
                  <c:v>34980</c:v>
                </c:pt>
                <c:pt idx="1">
                  <c:v>86751</c:v>
                </c:pt>
                <c:pt idx="2">
                  <c:v>138602</c:v>
                </c:pt>
                <c:pt idx="3">
                  <c:v>202034</c:v>
                </c:pt>
                <c:pt idx="4">
                  <c:v>311177</c:v>
                </c:pt>
                <c:pt idx="5">
                  <c:v>436056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B05-4A4F-9212-193812FE8875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Surplus with Existing Supplies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square"/>
            <c:size val="10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numRef>
              <c:f>Sheet1!$A$2:$A$7</c:f>
              <c:numCache>
                <c:formatCode>General</c:formatCode>
                <c:ptCount val="6"/>
                <c:pt idx="0">
                  <c:v>2020</c:v>
                </c:pt>
                <c:pt idx="1">
                  <c:v>2030</c:v>
                </c:pt>
                <c:pt idx="2">
                  <c:v>2040</c:v>
                </c:pt>
                <c:pt idx="3">
                  <c:v>2050</c:v>
                </c:pt>
                <c:pt idx="4">
                  <c:v>2060</c:v>
                </c:pt>
                <c:pt idx="5">
                  <c:v>2070</c:v>
                </c:pt>
              </c:numCache>
            </c:numRef>
          </c:cat>
          <c:val>
            <c:numRef>
              <c:f>Sheet1!$E$2:$E$7</c:f>
              <c:numCache>
                <c:formatCode>#,##0</c:formatCode>
                <c:ptCount val="6"/>
                <c:pt idx="0">
                  <c:v>199901</c:v>
                </c:pt>
                <c:pt idx="1">
                  <c:v>143294</c:v>
                </c:pt>
                <c:pt idx="2">
                  <c:v>88530</c:v>
                </c:pt>
                <c:pt idx="3">
                  <c:v>46568</c:v>
                </c:pt>
                <c:pt idx="4">
                  <c:v>41170</c:v>
                </c:pt>
                <c:pt idx="5">
                  <c:v>38332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F1B-4932-9611-E21F6D8D4773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Strategies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square"/>
            <c:size val="10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cat>
            <c:numRef>
              <c:f>Sheet1!$A$2:$A$7</c:f>
              <c:numCache>
                <c:formatCode>General</c:formatCode>
                <c:ptCount val="6"/>
                <c:pt idx="0">
                  <c:v>2020</c:v>
                </c:pt>
                <c:pt idx="1">
                  <c:v>2030</c:v>
                </c:pt>
                <c:pt idx="2">
                  <c:v>2040</c:v>
                </c:pt>
                <c:pt idx="3">
                  <c:v>2050</c:v>
                </c:pt>
                <c:pt idx="4">
                  <c:v>2060</c:v>
                </c:pt>
                <c:pt idx="5">
                  <c:v>2070</c:v>
                </c:pt>
              </c:numCache>
            </c:numRef>
          </c:cat>
          <c:val>
            <c:numRef>
              <c:f>Sheet1!$F$2:$F$7</c:f>
              <c:numCache>
                <c:formatCode>#,##0</c:formatCode>
                <c:ptCount val="6"/>
                <c:pt idx="0">
                  <c:v>262050</c:v>
                </c:pt>
                <c:pt idx="1">
                  <c:v>354177</c:v>
                </c:pt>
                <c:pt idx="2">
                  <c:v>422984</c:v>
                </c:pt>
                <c:pt idx="3">
                  <c:v>506274</c:v>
                </c:pt>
                <c:pt idx="4">
                  <c:v>593281</c:v>
                </c:pt>
                <c:pt idx="5">
                  <c:v>689208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F1B-4932-9611-E21F6D8D47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6519896"/>
        <c:axId val="186520680"/>
      </c:lineChart>
      <c:catAx>
        <c:axId val="186519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6520680"/>
        <c:crosses val="autoZero"/>
        <c:auto val="1"/>
        <c:lblAlgn val="ctr"/>
        <c:lblOffset val="100"/>
        <c:noMultiLvlLbl val="0"/>
      </c:catAx>
      <c:valAx>
        <c:axId val="1865206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65198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sng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u="sng" dirty="0" smtClean="0"/>
              <a:t>Strategies </a:t>
            </a:r>
            <a:r>
              <a:rPr lang="en-US" b="1" u="sng" dirty="0"/>
              <a:t>(acre-feet)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sng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Strategies (acre-feet)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89E4-45B1-84DA-54ED7894A95C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233-4A13-81BD-B9A9936B4C10}"/>
              </c:ext>
            </c:extLst>
          </c:dPt>
          <c:dPt>
            <c:idx val="2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21F5-450E-ADB4-E67A598FE813}"/>
              </c:ext>
            </c:extLst>
          </c:dPt>
          <c:dPt>
            <c:idx val="3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233-4A13-81BD-B9A9936B4C10}"/>
              </c:ext>
            </c:extLst>
          </c:dPt>
          <c:dPt>
            <c:idx val="4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233-4A13-81BD-B9A9936B4C10}"/>
              </c:ext>
            </c:extLst>
          </c:dPt>
          <c:dPt>
            <c:idx val="5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CAF0-4DF9-9BBB-3B3C1ADA3F51}"/>
              </c:ext>
            </c:extLst>
          </c:dPt>
          <c:dPt>
            <c:idx val="6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C233-4A13-81BD-B9A9936B4C10}"/>
              </c:ext>
            </c:extLst>
          </c:dPt>
          <c:dPt>
            <c:idx val="7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AF0-4DF9-9BBB-3B3C1ADA3F51}"/>
              </c:ext>
            </c:extLst>
          </c:dPt>
          <c:dPt>
            <c:idx val="8"/>
            <c:bubble3D val="0"/>
            <c:spPr>
              <a:solidFill>
                <a:schemeClr val="accent6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C233-4A13-81BD-B9A9936B4C10}"/>
              </c:ext>
            </c:extLst>
          </c:dPt>
          <c:dPt>
            <c:idx val="9"/>
            <c:bubble3D val="0"/>
            <c:spPr>
              <a:solidFill>
                <a:schemeClr val="accent2">
                  <a:lumMod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AF0-4DF9-9BBB-3B3C1ADA3F51}"/>
              </c:ext>
            </c:extLst>
          </c:dPt>
          <c:dLbls>
            <c:dLbl>
              <c:idx val="0"/>
              <c:layout>
                <c:manualLayout>
                  <c:x val="-0.24218443180713523"/>
                  <c:y val="2.0559348299547663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9E4-45B1-84DA-54ED7894A95C}"/>
                </c:ext>
              </c:extLst>
            </c:dLbl>
            <c:dLbl>
              <c:idx val="2"/>
              <c:layout>
                <c:manualLayout>
                  <c:x val="0.28554018421308447"/>
                  <c:y val="-3.8366769978220805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1F5-450E-ADB4-E67A598FE813}"/>
                </c:ext>
              </c:extLst>
            </c:dLbl>
            <c:dLbl>
              <c:idx val="5"/>
              <c:layout>
                <c:manualLayout>
                  <c:x val="8.791283902012248E-2"/>
                  <c:y val="-2.7257497068185624E-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AF0-4DF9-9BBB-3B3C1ADA3F51}"/>
                </c:ext>
              </c:extLst>
            </c:dLbl>
            <c:dLbl>
              <c:idx val="7"/>
              <c:layout>
                <c:manualLayout>
                  <c:x val="1.5614124623310976E-2"/>
                  <c:y val="0.1800986346121628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AF0-4DF9-9BBB-3B3C1ADA3F51}"/>
                </c:ext>
              </c:extLst>
            </c:dLbl>
            <c:dLbl>
              <c:idx val="9"/>
              <c:layout>
                <c:manualLayout>
                  <c:x val="-0.16049382716049385"/>
                  <c:y val="0.1192936421511140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0995370370370371"/>
                      <c:h val="0.1742021276595744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AF0-4DF9-9BBB-3B3C1ADA3F5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Sheet1!$A$2:$A$11</c:f>
              <c:strCache>
                <c:ptCount val="10"/>
                <c:pt idx="0">
                  <c:v>BASTROP</c:v>
                </c:pt>
                <c:pt idx="1">
                  <c:v>BLANCO</c:v>
                </c:pt>
                <c:pt idx="2">
                  <c:v>BURNET</c:v>
                </c:pt>
                <c:pt idx="3">
                  <c:v>CALDWELL</c:v>
                </c:pt>
                <c:pt idx="4">
                  <c:v>FAYETTE</c:v>
                </c:pt>
                <c:pt idx="5">
                  <c:v>HAYS</c:v>
                </c:pt>
                <c:pt idx="6">
                  <c:v>LEE</c:v>
                </c:pt>
                <c:pt idx="7">
                  <c:v>LLANO</c:v>
                </c:pt>
                <c:pt idx="8">
                  <c:v>TRAVIS</c:v>
                </c:pt>
                <c:pt idx="9">
                  <c:v>WILLIAMSON</c:v>
                </c:pt>
              </c:strCache>
            </c:strRef>
          </c:cat>
          <c:val>
            <c:numRef>
              <c:f>Sheet1!$B$2:$B$11</c:f>
              <c:numCache>
                <c:formatCode>#,##0</c:formatCode>
                <c:ptCount val="10"/>
                <c:pt idx="0">
                  <c:v>6887</c:v>
                </c:pt>
                <c:pt idx="1">
                  <c:v>926</c:v>
                </c:pt>
                <c:pt idx="2">
                  <c:v>9608</c:v>
                </c:pt>
                <c:pt idx="3">
                  <c:v>2953</c:v>
                </c:pt>
                <c:pt idx="4">
                  <c:v>15167</c:v>
                </c:pt>
                <c:pt idx="5">
                  <c:v>14073</c:v>
                </c:pt>
                <c:pt idx="6">
                  <c:v>143</c:v>
                </c:pt>
                <c:pt idx="7">
                  <c:v>1725</c:v>
                </c:pt>
                <c:pt idx="8">
                  <c:v>148005</c:v>
                </c:pt>
                <c:pt idx="9">
                  <c:v>62563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AF0-4DF9-9BBB-3B3C1ADA3F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sng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Supplies (acre-feet)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5B4F-42CF-8BB0-0F4F2147715D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B4F-42CF-8BB0-0F4F2147715D}"/>
              </c:ext>
            </c:extLst>
          </c:dPt>
          <c:dPt>
            <c:idx val="2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624-4914-9511-3682385CA06F}"/>
              </c:ext>
            </c:extLst>
          </c:dPt>
          <c:dLbls>
            <c:dLbl>
              <c:idx val="0"/>
              <c:layout>
                <c:manualLayout>
                  <c:x val="9.1938672596480989E-2"/>
                  <c:y val="-0.1633510638297872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B4F-42CF-8BB0-0F4F2147715D}"/>
                </c:ext>
              </c:extLst>
            </c:dLbl>
            <c:dLbl>
              <c:idx val="1"/>
              <c:layout>
                <c:manualLayout>
                  <c:x val="-9.3823575872460388E-2"/>
                  <c:y val="7.7672558217456861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B4F-42CF-8BB0-0F4F2147715D}"/>
                </c:ext>
              </c:extLst>
            </c:dLbl>
            <c:dLbl>
              <c:idx val="5"/>
              <c:layout>
                <c:manualLayout>
                  <c:x val="8.791283902012248E-2"/>
                  <c:y val="-2.7257497068185624E-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AF0-4DF9-9BBB-3B3C1ADA3F51}"/>
                </c:ext>
              </c:extLst>
            </c:dLbl>
            <c:dLbl>
              <c:idx val="7"/>
              <c:layout>
                <c:manualLayout>
                  <c:x val="1.5614124623310976E-2"/>
                  <c:y val="0.1800986346121628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AF0-4DF9-9BBB-3B3C1ADA3F51}"/>
                </c:ext>
              </c:extLst>
            </c:dLbl>
            <c:dLbl>
              <c:idx val="9"/>
              <c:layout>
                <c:manualLayout>
                  <c:x val="-0.16049382716049385"/>
                  <c:y val="0.1192936421511140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0995370370370371"/>
                      <c:h val="0.1742021276595744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AF0-4DF9-9BBB-3B3C1ADA3F5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SURFACE WATER</c:v>
                </c:pt>
                <c:pt idx="1">
                  <c:v>GROUNDWATER</c:v>
                </c:pt>
                <c:pt idx="2">
                  <c:v>REUSE</c:v>
                </c:pt>
              </c:strCache>
            </c:strRef>
          </c:cat>
          <c:val>
            <c:numRef>
              <c:f>Sheet1!$B$2:$B$4</c:f>
              <c:numCache>
                <c:formatCode>#,##0</c:formatCode>
                <c:ptCount val="3"/>
                <c:pt idx="0">
                  <c:v>620502</c:v>
                </c:pt>
                <c:pt idx="1">
                  <c:v>103670</c:v>
                </c:pt>
                <c:pt idx="2">
                  <c:v>16077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AF0-4DF9-9BBB-3B3C1ADA3F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sng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Supplies (acre-feet)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31D-4692-803B-BA1D822E3B88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31D-4692-803B-BA1D822E3B88}"/>
              </c:ext>
            </c:extLst>
          </c:dPt>
          <c:dPt>
            <c:idx val="2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31D-4692-803B-BA1D822E3B88}"/>
              </c:ext>
            </c:extLst>
          </c:dPt>
          <c:dPt>
            <c:idx val="3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31D-4692-803B-BA1D822E3B88}"/>
              </c:ext>
            </c:extLst>
          </c:dPt>
          <c:dPt>
            <c:idx val="4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E31D-4692-803B-BA1D822E3B88}"/>
              </c:ext>
            </c:extLst>
          </c:dPt>
          <c:dPt>
            <c:idx val="5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CAF0-4DF9-9BBB-3B3C1ADA3F51}"/>
              </c:ext>
            </c:extLst>
          </c:dPt>
          <c:dPt>
            <c:idx val="6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E31D-4692-803B-BA1D822E3B88}"/>
              </c:ext>
            </c:extLst>
          </c:dPt>
          <c:dPt>
            <c:idx val="7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AF0-4DF9-9BBB-3B3C1ADA3F51}"/>
              </c:ext>
            </c:extLst>
          </c:dPt>
          <c:dPt>
            <c:idx val="8"/>
            <c:bubble3D val="0"/>
            <c:spPr>
              <a:solidFill>
                <a:schemeClr val="accent6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E31D-4692-803B-BA1D822E3B88}"/>
              </c:ext>
            </c:extLst>
          </c:dPt>
          <c:dPt>
            <c:idx val="9"/>
            <c:bubble3D val="0"/>
            <c:spPr>
              <a:solidFill>
                <a:schemeClr val="accent2">
                  <a:lumMod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AF0-4DF9-9BBB-3B3C1ADA3F51}"/>
              </c:ext>
            </c:extLst>
          </c:dPt>
          <c:dLbls>
            <c:dLbl>
              <c:idx val="5"/>
              <c:layout>
                <c:manualLayout>
                  <c:x val="8.791283902012248E-2"/>
                  <c:y val="-2.7257497068185624E-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AF0-4DF9-9BBB-3B3C1ADA3F51}"/>
                </c:ext>
              </c:extLst>
            </c:dLbl>
            <c:dLbl>
              <c:idx val="7"/>
              <c:layout>
                <c:manualLayout>
                  <c:x val="1.5614124623310976E-2"/>
                  <c:y val="0.1800986346121628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AF0-4DF9-9BBB-3B3C1ADA3F51}"/>
                </c:ext>
              </c:extLst>
            </c:dLbl>
            <c:dLbl>
              <c:idx val="9"/>
              <c:layout>
                <c:manualLayout>
                  <c:x val="-0.16049382716049385"/>
                  <c:y val="0.1192936421511140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0995370370370371"/>
                      <c:h val="0.1742021276595744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AF0-4DF9-9BBB-3B3C1ADA3F5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Sheet1!$A$2:$A$11</c:f>
              <c:strCache>
                <c:ptCount val="10"/>
                <c:pt idx="0">
                  <c:v>BASTROP</c:v>
                </c:pt>
                <c:pt idx="1">
                  <c:v>BLANCO</c:v>
                </c:pt>
                <c:pt idx="2">
                  <c:v>BURNET</c:v>
                </c:pt>
                <c:pt idx="3">
                  <c:v>CALDWELL</c:v>
                </c:pt>
                <c:pt idx="4">
                  <c:v>FAYETTE</c:v>
                </c:pt>
                <c:pt idx="5">
                  <c:v>HAYS</c:v>
                </c:pt>
                <c:pt idx="6">
                  <c:v>LEE</c:v>
                </c:pt>
                <c:pt idx="7">
                  <c:v>LLANO</c:v>
                </c:pt>
                <c:pt idx="8">
                  <c:v>TRAVIS</c:v>
                </c:pt>
                <c:pt idx="9">
                  <c:v>WILLIAMSON</c:v>
                </c:pt>
              </c:strCache>
            </c:strRef>
          </c:cat>
          <c:val>
            <c:numRef>
              <c:f>Sheet1!$B$2:$B$11</c:f>
              <c:numCache>
                <c:formatCode>#,##0</c:formatCode>
                <c:ptCount val="10"/>
                <c:pt idx="0">
                  <c:v>36688</c:v>
                </c:pt>
                <c:pt idx="1">
                  <c:v>4219</c:v>
                </c:pt>
                <c:pt idx="2">
                  <c:v>27544</c:v>
                </c:pt>
                <c:pt idx="3">
                  <c:v>10563</c:v>
                </c:pt>
                <c:pt idx="4">
                  <c:v>56409</c:v>
                </c:pt>
                <c:pt idx="5">
                  <c:v>55922</c:v>
                </c:pt>
                <c:pt idx="6">
                  <c:v>8713</c:v>
                </c:pt>
                <c:pt idx="7">
                  <c:v>13588</c:v>
                </c:pt>
                <c:pt idx="8">
                  <c:v>423296</c:v>
                </c:pt>
                <c:pt idx="9">
                  <c:v>103307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AF0-4DF9-9BBB-3B3C1ADA3F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sng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u="sng" dirty="0" smtClean="0"/>
              <a:t>Demand </a:t>
            </a:r>
            <a:r>
              <a:rPr lang="en-US" b="1" u="sng" dirty="0"/>
              <a:t>(acre-feet)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sng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Demand (acre-feet)</c:v>
                </c:pt>
              </c:strCache>
            </c:strRef>
          </c:tx>
          <c:dPt>
            <c:idx val="0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5B4F-42CF-8BB0-0F4F2147715D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B4F-42CF-8BB0-0F4F2147715D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613-4A23-9F83-13B39DE429ED}"/>
              </c:ext>
            </c:extLst>
          </c:dPt>
          <c:dPt>
            <c:idx val="3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A613-4A23-9F83-13B39DE429ED}"/>
              </c:ext>
            </c:extLst>
          </c:dPt>
          <c:dPt>
            <c:idx val="4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A613-4A23-9F83-13B39DE429ED}"/>
              </c:ext>
            </c:extLst>
          </c:dPt>
          <c:dPt>
            <c:idx val="5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CAF0-4DF9-9BBB-3B3C1ADA3F51}"/>
              </c:ext>
            </c:extLst>
          </c:dPt>
          <c:dLbls>
            <c:dLbl>
              <c:idx val="0"/>
              <c:layout>
                <c:manualLayout>
                  <c:x val="-0.31238225430154565"/>
                  <c:y val="-2.1592812866476796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B4F-42CF-8BB0-0F4F2147715D}"/>
                </c:ext>
              </c:extLst>
            </c:dLbl>
            <c:dLbl>
              <c:idx val="1"/>
              <c:layout>
                <c:manualLayout>
                  <c:x val="0.12839870710605619"/>
                  <c:y val="-2.6050846037862289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B4F-42CF-8BB0-0F4F2147715D}"/>
                </c:ext>
              </c:extLst>
            </c:dLbl>
            <c:dLbl>
              <c:idx val="2"/>
              <c:layout>
                <c:manualLayout>
                  <c:x val="0.19021963400408282"/>
                  <c:y val="-1.5841221310102193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613-4A23-9F83-13B39DE429ED}"/>
                </c:ext>
              </c:extLst>
            </c:dLbl>
            <c:dLbl>
              <c:idx val="3"/>
              <c:layout>
                <c:manualLayout>
                  <c:x val="0.15980418246330319"/>
                  <c:y val="5.7359272910035203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613-4A23-9F83-13B39DE429ED}"/>
                </c:ext>
              </c:extLst>
            </c:dLbl>
            <c:dLbl>
              <c:idx val="4"/>
              <c:layout>
                <c:manualLayout>
                  <c:x val="-0.25797001069310782"/>
                  <c:y val="-9.9521276595744779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613-4A23-9F83-13B39DE429ED}"/>
                </c:ext>
              </c:extLst>
            </c:dLbl>
            <c:dLbl>
              <c:idx val="5"/>
              <c:layout>
                <c:manualLayout>
                  <c:x val="-0.1821488286186449"/>
                  <c:y val="9.3018931144245268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AF0-4DF9-9BBB-3B3C1ADA3F51}"/>
                </c:ext>
              </c:extLst>
            </c:dLbl>
            <c:dLbl>
              <c:idx val="7"/>
              <c:layout>
                <c:manualLayout>
                  <c:x val="1.5614124623310976E-2"/>
                  <c:y val="0.1800986346121628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AF0-4DF9-9BBB-3B3C1ADA3F51}"/>
                </c:ext>
              </c:extLst>
            </c:dLbl>
            <c:dLbl>
              <c:idx val="9"/>
              <c:layout>
                <c:manualLayout>
                  <c:x val="-0.16049382716049385"/>
                  <c:y val="0.1192936421511140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0995370370370371"/>
                      <c:h val="0.1742021276595744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AF0-4DF9-9BBB-3B3C1ADA3F5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6"/>
                <c:pt idx="0">
                  <c:v>IRRIGATION</c:v>
                </c:pt>
                <c:pt idx="1">
                  <c:v>LIVESTOCK</c:v>
                </c:pt>
                <c:pt idx="2">
                  <c:v>MANUFACTURING</c:v>
                </c:pt>
                <c:pt idx="3">
                  <c:v>MINING</c:v>
                </c:pt>
                <c:pt idx="4">
                  <c:v>MUNICIPAL</c:v>
                </c:pt>
                <c:pt idx="5">
                  <c:v>STEAM ELECTRIC POWER</c:v>
                </c:pt>
              </c:strCache>
            </c:strRef>
          </c:cat>
          <c:val>
            <c:numRef>
              <c:f>Sheet1!$B$2:$B$7</c:f>
              <c:numCache>
                <c:formatCode>#,##0</c:formatCode>
                <c:ptCount val="6"/>
                <c:pt idx="0">
                  <c:v>11478</c:v>
                </c:pt>
                <c:pt idx="1">
                  <c:v>11802</c:v>
                </c:pt>
                <c:pt idx="2">
                  <c:v>40303</c:v>
                </c:pt>
                <c:pt idx="3">
                  <c:v>22726</c:v>
                </c:pt>
                <c:pt idx="4">
                  <c:v>415866</c:v>
                </c:pt>
                <c:pt idx="5">
                  <c:v>71432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AF0-4DF9-9BBB-3B3C1ADA3F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sng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Demand (acre-feet)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89E4-45B1-84DA-54ED7894A95C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3F9-450E-A184-71154D626501}"/>
              </c:ext>
            </c:extLst>
          </c:dPt>
          <c:dPt>
            <c:idx val="2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3F9-450E-A184-71154D626501}"/>
              </c:ext>
            </c:extLst>
          </c:dPt>
          <c:dPt>
            <c:idx val="3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13F9-450E-A184-71154D626501}"/>
              </c:ext>
            </c:extLst>
          </c:dPt>
          <c:dPt>
            <c:idx val="4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13F9-450E-A184-71154D626501}"/>
              </c:ext>
            </c:extLst>
          </c:dPt>
          <c:dPt>
            <c:idx val="5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CAF0-4DF9-9BBB-3B3C1ADA3F51}"/>
              </c:ext>
            </c:extLst>
          </c:dPt>
          <c:dPt>
            <c:idx val="6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13F9-450E-A184-71154D626501}"/>
              </c:ext>
            </c:extLst>
          </c:dPt>
          <c:dPt>
            <c:idx val="7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AF0-4DF9-9BBB-3B3C1ADA3F51}"/>
              </c:ext>
            </c:extLst>
          </c:dPt>
          <c:dPt>
            <c:idx val="8"/>
            <c:bubble3D val="0"/>
            <c:spPr>
              <a:solidFill>
                <a:schemeClr val="accent6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13F9-450E-A184-71154D626501}"/>
              </c:ext>
            </c:extLst>
          </c:dPt>
          <c:dPt>
            <c:idx val="9"/>
            <c:bubble3D val="0"/>
            <c:spPr>
              <a:solidFill>
                <a:schemeClr val="accent2">
                  <a:lumMod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AF0-4DF9-9BBB-3B3C1ADA3F51}"/>
              </c:ext>
            </c:extLst>
          </c:dPt>
          <c:dLbls>
            <c:dLbl>
              <c:idx val="0"/>
              <c:layout>
                <c:manualLayout>
                  <c:x val="-0.24218443180713523"/>
                  <c:y val="2.0559348299547663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9E4-45B1-84DA-54ED7894A95C}"/>
                </c:ext>
              </c:extLst>
            </c:dLbl>
            <c:dLbl>
              <c:idx val="5"/>
              <c:layout>
                <c:manualLayout>
                  <c:x val="8.791283902012248E-2"/>
                  <c:y val="-2.7257497068185624E-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AF0-4DF9-9BBB-3B3C1ADA3F51}"/>
                </c:ext>
              </c:extLst>
            </c:dLbl>
            <c:dLbl>
              <c:idx val="7"/>
              <c:layout>
                <c:manualLayout>
                  <c:x val="1.5614124623310976E-2"/>
                  <c:y val="0.1800986346121628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AF0-4DF9-9BBB-3B3C1ADA3F51}"/>
                </c:ext>
              </c:extLst>
            </c:dLbl>
            <c:dLbl>
              <c:idx val="9"/>
              <c:layout>
                <c:manualLayout>
                  <c:x val="-0.16049382716049385"/>
                  <c:y val="0.1192936421511140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0995370370370371"/>
                      <c:h val="0.1742021276595744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AF0-4DF9-9BBB-3B3C1ADA3F5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Sheet1!$A$2:$A$11</c:f>
              <c:strCache>
                <c:ptCount val="10"/>
                <c:pt idx="0">
                  <c:v>BASTROP</c:v>
                </c:pt>
                <c:pt idx="1">
                  <c:v>BLANCO</c:v>
                </c:pt>
                <c:pt idx="2">
                  <c:v>BURNET</c:v>
                </c:pt>
                <c:pt idx="3">
                  <c:v>CALDWELL</c:v>
                </c:pt>
                <c:pt idx="4">
                  <c:v>FAYETTE</c:v>
                </c:pt>
                <c:pt idx="5">
                  <c:v>HAYS</c:v>
                </c:pt>
                <c:pt idx="6">
                  <c:v>LEE</c:v>
                </c:pt>
                <c:pt idx="7">
                  <c:v>LLANO</c:v>
                </c:pt>
                <c:pt idx="8">
                  <c:v>TRAVIS</c:v>
                </c:pt>
                <c:pt idx="9">
                  <c:v>WILLIAMSON</c:v>
                </c:pt>
              </c:strCache>
            </c:strRef>
          </c:cat>
          <c:val>
            <c:numRef>
              <c:f>Sheet1!$B$2:$B$11</c:f>
              <c:numCache>
                <c:formatCode>#,##0</c:formatCode>
                <c:ptCount val="10"/>
                <c:pt idx="0">
                  <c:v>35184</c:v>
                </c:pt>
                <c:pt idx="1">
                  <c:v>2656</c:v>
                </c:pt>
                <c:pt idx="2">
                  <c:v>18761</c:v>
                </c:pt>
                <c:pt idx="3">
                  <c:v>7939</c:v>
                </c:pt>
                <c:pt idx="4">
                  <c:v>45685</c:v>
                </c:pt>
                <c:pt idx="5">
                  <c:v>38017</c:v>
                </c:pt>
                <c:pt idx="6">
                  <c:v>8566</c:v>
                </c:pt>
                <c:pt idx="7">
                  <c:v>9499</c:v>
                </c:pt>
                <c:pt idx="8">
                  <c:v>290697</c:v>
                </c:pt>
                <c:pt idx="9">
                  <c:v>116603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AF0-4DF9-9BBB-3B3C1ADA3F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sng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Surplus (acre-feet)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89E4-45B1-84DA-54ED7894A95C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E33-4690-ADA0-97DC52DDA30B}"/>
              </c:ext>
            </c:extLst>
          </c:dPt>
          <c:dPt>
            <c:idx val="2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E33-4690-ADA0-97DC52DDA30B}"/>
              </c:ext>
            </c:extLst>
          </c:dPt>
          <c:dPt>
            <c:idx val="3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9E33-4690-ADA0-97DC52DDA30B}"/>
              </c:ext>
            </c:extLst>
          </c:dPt>
          <c:dPt>
            <c:idx val="4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9E33-4690-ADA0-97DC52DDA30B}"/>
              </c:ext>
            </c:extLst>
          </c:dPt>
          <c:dPt>
            <c:idx val="5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CAF0-4DF9-9BBB-3B3C1ADA3F51}"/>
              </c:ext>
            </c:extLst>
          </c:dPt>
          <c:dPt>
            <c:idx val="6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9E33-4690-ADA0-97DC52DDA30B}"/>
              </c:ext>
            </c:extLst>
          </c:dPt>
          <c:dPt>
            <c:idx val="7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AF0-4DF9-9BBB-3B3C1ADA3F51}"/>
              </c:ext>
            </c:extLst>
          </c:dPt>
          <c:dPt>
            <c:idx val="8"/>
            <c:bubble3D val="0"/>
            <c:spPr>
              <a:solidFill>
                <a:schemeClr val="accent6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9E33-4690-ADA0-97DC52DDA30B}"/>
              </c:ext>
            </c:extLst>
          </c:dPt>
          <c:dPt>
            <c:idx val="9"/>
            <c:bubble3D val="0"/>
            <c:spPr>
              <a:solidFill>
                <a:schemeClr val="accent2">
                  <a:lumMod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AF0-4DF9-9BBB-3B3C1ADA3F51}"/>
              </c:ext>
            </c:extLst>
          </c:dPt>
          <c:dLbls>
            <c:dLbl>
              <c:idx val="0"/>
              <c:layout>
                <c:manualLayout>
                  <c:x val="-0.33014739477009819"/>
                  <c:y val="1.12508376612497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7.9290123456790124E-2"/>
                      <c:h val="0.1272074468085106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89E4-45B1-84DA-54ED7894A95C}"/>
                </c:ext>
              </c:extLst>
            </c:dLbl>
            <c:dLbl>
              <c:idx val="5"/>
              <c:layout>
                <c:manualLayout>
                  <c:x val="8.791283902012248E-2"/>
                  <c:y val="-2.7257497068185624E-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AF0-4DF9-9BBB-3B3C1ADA3F51}"/>
                </c:ext>
              </c:extLst>
            </c:dLbl>
            <c:dLbl>
              <c:idx val="7"/>
              <c:layout>
                <c:manualLayout>
                  <c:x val="1.5614124623310976E-2"/>
                  <c:y val="0.1800986346121628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AF0-4DF9-9BBB-3B3C1ADA3F51}"/>
                </c:ext>
              </c:extLst>
            </c:dLbl>
            <c:dLbl>
              <c:idx val="9"/>
              <c:layout>
                <c:manualLayout>
                  <c:x val="-0.16049382716049385"/>
                  <c:y val="0.1192936421511140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0995370370370371"/>
                      <c:h val="0.1742021276595744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AF0-4DF9-9BBB-3B3C1ADA3F5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Sheet1!$A$2:$A$11</c:f>
              <c:strCache>
                <c:ptCount val="10"/>
                <c:pt idx="0">
                  <c:v>BASTROP</c:v>
                </c:pt>
                <c:pt idx="1">
                  <c:v>BLANCO</c:v>
                </c:pt>
                <c:pt idx="2">
                  <c:v>BURNET</c:v>
                </c:pt>
                <c:pt idx="3">
                  <c:v>CALDWELL</c:v>
                </c:pt>
                <c:pt idx="4">
                  <c:v>FAYETTE</c:v>
                </c:pt>
                <c:pt idx="5">
                  <c:v>HAYS</c:v>
                </c:pt>
                <c:pt idx="6">
                  <c:v>LEE</c:v>
                </c:pt>
                <c:pt idx="7">
                  <c:v>LLANO</c:v>
                </c:pt>
                <c:pt idx="8">
                  <c:v>TRAVIS</c:v>
                </c:pt>
                <c:pt idx="9">
                  <c:v>WILLIAMSON</c:v>
                </c:pt>
              </c:strCache>
            </c:strRef>
          </c:cat>
          <c:val>
            <c:numRef>
              <c:f>Sheet1!$B$2:$B$11</c:f>
              <c:numCache>
                <c:formatCode>#,##0</c:formatCode>
                <c:ptCount val="10"/>
                <c:pt idx="0">
                  <c:v>5169</c:v>
                </c:pt>
                <c:pt idx="1">
                  <c:v>1611</c:v>
                </c:pt>
                <c:pt idx="2">
                  <c:v>10041</c:v>
                </c:pt>
                <c:pt idx="3">
                  <c:v>2825</c:v>
                </c:pt>
                <c:pt idx="4">
                  <c:v>13150</c:v>
                </c:pt>
                <c:pt idx="5">
                  <c:v>18485</c:v>
                </c:pt>
                <c:pt idx="6">
                  <c:v>3327</c:v>
                </c:pt>
                <c:pt idx="7">
                  <c:v>4534</c:v>
                </c:pt>
                <c:pt idx="8">
                  <c:v>135798</c:v>
                </c:pt>
                <c:pt idx="9">
                  <c:v>6125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AF0-4DF9-9BBB-3B3C1ADA3F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sng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u="sng" dirty="0" smtClean="0"/>
              <a:t>Needs </a:t>
            </a:r>
            <a:r>
              <a:rPr lang="en-US" b="1" u="sng" dirty="0"/>
              <a:t>(acre-feet)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sng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Demand (acre-feet)</c:v>
                </c:pt>
              </c:strCache>
            </c:strRef>
          </c:tx>
          <c:dPt>
            <c:idx val="0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5B4F-42CF-8BB0-0F4F2147715D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B4F-42CF-8BB0-0F4F2147715D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613-4A23-9F83-13B39DE429ED}"/>
              </c:ext>
            </c:extLst>
          </c:dPt>
          <c:dPt>
            <c:idx val="3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A613-4A23-9F83-13B39DE429ED}"/>
              </c:ext>
            </c:extLst>
          </c:dPt>
          <c:dPt>
            <c:idx val="4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A613-4A23-9F83-13B39DE429ED}"/>
              </c:ext>
            </c:extLst>
          </c:dPt>
          <c:dPt>
            <c:idx val="5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CAF0-4DF9-9BBB-3B3C1ADA3F51}"/>
              </c:ext>
            </c:extLst>
          </c:dPt>
          <c:dLbls>
            <c:dLbl>
              <c:idx val="0"/>
              <c:layout>
                <c:manualLayout>
                  <c:x val="-0.31238225430154565"/>
                  <c:y val="-2.1592812866476796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B4F-42CF-8BB0-0F4F2147715D}"/>
                </c:ext>
              </c:extLst>
            </c:dLbl>
            <c:dLbl>
              <c:idx val="1"/>
              <c:layout>
                <c:manualLayout>
                  <c:x val="0.21636167006901916"/>
                  <c:y val="-3.1499832467750039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B4F-42CF-8BB0-0F4F2147715D}"/>
                </c:ext>
              </c:extLst>
            </c:dLbl>
            <c:dLbl>
              <c:idx val="2"/>
              <c:layout>
                <c:manualLayout>
                  <c:x val="0.35225673179741424"/>
                  <c:y val="5.86268637962808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613-4A23-9F83-13B39DE429ED}"/>
                </c:ext>
              </c:extLst>
            </c:dLbl>
            <c:dLbl>
              <c:idx val="3"/>
              <c:layout>
                <c:manualLayout>
                  <c:x val="0.15980418246330319"/>
                  <c:y val="5.7359272910035203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613-4A23-9F83-13B39DE429ED}"/>
                </c:ext>
              </c:extLst>
            </c:dLbl>
            <c:dLbl>
              <c:idx val="4"/>
              <c:layout>
                <c:manualLayout>
                  <c:x val="-0.25797001069310782"/>
                  <c:y val="-9.9521276595744779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613-4A23-9F83-13B39DE429ED}"/>
                </c:ext>
              </c:extLst>
            </c:dLbl>
            <c:dLbl>
              <c:idx val="5"/>
              <c:layout>
                <c:manualLayout>
                  <c:x val="-0.1821488286186449"/>
                  <c:y val="9.3018931144245268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AF0-4DF9-9BBB-3B3C1ADA3F51}"/>
                </c:ext>
              </c:extLst>
            </c:dLbl>
            <c:dLbl>
              <c:idx val="7"/>
              <c:layout>
                <c:manualLayout>
                  <c:x val="1.5614124623310976E-2"/>
                  <c:y val="0.1800986346121628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AF0-4DF9-9BBB-3B3C1ADA3F51}"/>
                </c:ext>
              </c:extLst>
            </c:dLbl>
            <c:dLbl>
              <c:idx val="9"/>
              <c:layout>
                <c:manualLayout>
                  <c:x val="-0.16049382716049385"/>
                  <c:y val="0.1192936421511140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0995370370370371"/>
                      <c:h val="0.1742021276595744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AF0-4DF9-9BBB-3B3C1ADA3F5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6"/>
                <c:pt idx="0">
                  <c:v>IRRIGATION</c:v>
                </c:pt>
                <c:pt idx="1">
                  <c:v>LIVESTOCK</c:v>
                </c:pt>
                <c:pt idx="2">
                  <c:v>MANUFACTURING</c:v>
                </c:pt>
                <c:pt idx="3">
                  <c:v>MINING</c:v>
                </c:pt>
                <c:pt idx="4">
                  <c:v>MUNICIPAL</c:v>
                </c:pt>
                <c:pt idx="5">
                  <c:v>STEAM ELECTRIC POWER</c:v>
                </c:pt>
              </c:strCache>
            </c:strRef>
          </c:cat>
          <c:val>
            <c:numRef>
              <c:f>Sheet1!$B$2:$B$7</c:f>
              <c:numCache>
                <c:formatCode>#,##0</c:formatCode>
                <c:ptCount val="6"/>
                <c:pt idx="0">
                  <c:v>71</c:v>
                </c:pt>
                <c:pt idx="1">
                  <c:v>0</c:v>
                </c:pt>
                <c:pt idx="2">
                  <c:v>272</c:v>
                </c:pt>
                <c:pt idx="3">
                  <c:v>12188</c:v>
                </c:pt>
                <c:pt idx="4">
                  <c:v>22449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AF0-4DF9-9BBB-3B3C1ADA3F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sng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u="sng" dirty="0" smtClean="0"/>
              <a:t>Needs </a:t>
            </a:r>
            <a:r>
              <a:rPr lang="en-US" b="1" u="sng" dirty="0"/>
              <a:t>(acre-feet)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sng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Demand (acre-feet)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89E4-45B1-84DA-54ED7894A95C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2E6-4C4A-A88F-F537C35A98CC}"/>
              </c:ext>
            </c:extLst>
          </c:dPt>
          <c:dPt>
            <c:idx val="2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2E6-4C4A-A88F-F537C35A98CC}"/>
              </c:ext>
            </c:extLst>
          </c:dPt>
          <c:dPt>
            <c:idx val="3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2E6-4C4A-A88F-F537C35A98CC}"/>
              </c:ext>
            </c:extLst>
          </c:dPt>
          <c:dPt>
            <c:idx val="4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2E6-4C4A-A88F-F537C35A98CC}"/>
              </c:ext>
            </c:extLst>
          </c:dPt>
          <c:dPt>
            <c:idx val="5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CAF0-4DF9-9BBB-3B3C1ADA3F51}"/>
              </c:ext>
            </c:extLst>
          </c:dPt>
          <c:dPt>
            <c:idx val="6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C2E6-4C4A-A88F-F537C35A98CC}"/>
              </c:ext>
            </c:extLst>
          </c:dPt>
          <c:dPt>
            <c:idx val="7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AF0-4DF9-9BBB-3B3C1ADA3F51}"/>
              </c:ext>
            </c:extLst>
          </c:dPt>
          <c:dPt>
            <c:idx val="8"/>
            <c:bubble3D val="0"/>
            <c:spPr>
              <a:solidFill>
                <a:schemeClr val="accent6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C2E6-4C4A-A88F-F537C35A98CC}"/>
              </c:ext>
            </c:extLst>
          </c:dPt>
          <c:dPt>
            <c:idx val="9"/>
            <c:bubble3D val="0"/>
            <c:spPr>
              <a:solidFill>
                <a:schemeClr val="accent2">
                  <a:lumMod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AF0-4DF9-9BBB-3B3C1ADA3F51}"/>
              </c:ext>
            </c:extLst>
          </c:dPt>
          <c:dLbls>
            <c:dLbl>
              <c:idx val="0"/>
              <c:layout>
                <c:manualLayout>
                  <c:x val="-0.24218443180713523"/>
                  <c:y val="2.0559348299547663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9E4-45B1-84DA-54ED7894A95C}"/>
                </c:ext>
              </c:extLst>
            </c:dLbl>
            <c:dLbl>
              <c:idx val="5"/>
              <c:layout>
                <c:manualLayout>
                  <c:x val="8.791283902012248E-2"/>
                  <c:y val="-2.7257497068185624E-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AF0-4DF9-9BBB-3B3C1ADA3F51}"/>
                </c:ext>
              </c:extLst>
            </c:dLbl>
            <c:dLbl>
              <c:idx val="7"/>
              <c:layout>
                <c:manualLayout>
                  <c:x val="1.5614124623310976E-2"/>
                  <c:y val="0.1800986346121628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AF0-4DF9-9BBB-3B3C1ADA3F51}"/>
                </c:ext>
              </c:extLst>
            </c:dLbl>
            <c:dLbl>
              <c:idx val="9"/>
              <c:layout>
                <c:manualLayout>
                  <c:x val="-0.16049382716049385"/>
                  <c:y val="0.1192936421511140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0995370370370371"/>
                      <c:h val="0.1742021276595744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AF0-4DF9-9BBB-3B3C1ADA3F5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Sheet1!$A$2:$A$11</c:f>
              <c:strCache>
                <c:ptCount val="10"/>
                <c:pt idx="0">
                  <c:v>BASTROP</c:v>
                </c:pt>
                <c:pt idx="1">
                  <c:v>BLANCO</c:v>
                </c:pt>
                <c:pt idx="2">
                  <c:v>BURNET</c:v>
                </c:pt>
                <c:pt idx="3">
                  <c:v>CALDWELL</c:v>
                </c:pt>
                <c:pt idx="4">
                  <c:v>FAYETTE</c:v>
                </c:pt>
                <c:pt idx="5">
                  <c:v>HAYS</c:v>
                </c:pt>
                <c:pt idx="6">
                  <c:v>LEE</c:v>
                </c:pt>
                <c:pt idx="7">
                  <c:v>LLANO</c:v>
                </c:pt>
                <c:pt idx="8">
                  <c:v>TRAVIS</c:v>
                </c:pt>
                <c:pt idx="9">
                  <c:v>WILLIAMSON</c:v>
                </c:pt>
              </c:strCache>
            </c:strRef>
          </c:cat>
          <c:val>
            <c:numRef>
              <c:f>Sheet1!$B$2:$B$11</c:f>
              <c:numCache>
                <c:formatCode>#,##0</c:formatCode>
                <c:ptCount val="10"/>
                <c:pt idx="0">
                  <c:v>4184</c:v>
                </c:pt>
                <c:pt idx="1">
                  <c:v>48</c:v>
                </c:pt>
                <c:pt idx="2">
                  <c:v>1258</c:v>
                </c:pt>
                <c:pt idx="3">
                  <c:v>201</c:v>
                </c:pt>
                <c:pt idx="4">
                  <c:v>2464</c:v>
                </c:pt>
                <c:pt idx="5">
                  <c:v>580</c:v>
                </c:pt>
                <c:pt idx="6">
                  <c:v>3180</c:v>
                </c:pt>
                <c:pt idx="7">
                  <c:v>445</c:v>
                </c:pt>
                <c:pt idx="8">
                  <c:v>3199</c:v>
                </c:pt>
                <c:pt idx="9">
                  <c:v>19421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AF0-4DF9-9BBB-3B3C1ADA3F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sng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u="sng" dirty="0" smtClean="0"/>
              <a:t>Strategies </a:t>
            </a:r>
            <a:r>
              <a:rPr lang="en-US" b="1" u="sng" dirty="0"/>
              <a:t>(acre-feet)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sng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Strategies (acre-feet)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89E4-45B1-84DA-54ED7894A95C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6E3-4397-B708-9AD51E2C3BE0}"/>
              </c:ext>
            </c:extLst>
          </c:dPt>
          <c:dPt>
            <c:idx val="2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21F5-450E-ADB4-E67A598FE813}"/>
              </c:ext>
            </c:extLst>
          </c:dPt>
          <c:dPt>
            <c:idx val="3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A6E3-4397-B708-9AD51E2C3BE0}"/>
              </c:ext>
            </c:extLst>
          </c:dPt>
          <c:dPt>
            <c:idx val="4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A875-4F12-9BFC-19465C13E9A3}"/>
              </c:ext>
            </c:extLst>
          </c:dPt>
          <c:dPt>
            <c:idx val="5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CAF0-4DF9-9BBB-3B3C1ADA3F51}"/>
              </c:ext>
            </c:extLst>
          </c:dPt>
          <c:dPt>
            <c:idx val="6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A875-4F12-9BFC-19465C13E9A3}"/>
              </c:ext>
            </c:extLst>
          </c:dPt>
          <c:dPt>
            <c:idx val="7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AF0-4DF9-9BBB-3B3C1ADA3F51}"/>
              </c:ext>
            </c:extLst>
          </c:dPt>
          <c:dPt>
            <c:idx val="8"/>
            <c:bubble3D val="0"/>
            <c:spPr>
              <a:solidFill>
                <a:schemeClr val="accent5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A875-4F12-9BFC-19465C13E9A3}"/>
              </c:ext>
            </c:extLst>
          </c:dPt>
          <c:dPt>
            <c:idx val="9"/>
            <c:bubble3D val="0"/>
            <c:spPr>
              <a:solidFill>
                <a:schemeClr val="accent1">
                  <a:lumMod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AF0-4DF9-9BBB-3B3C1ADA3F51}"/>
              </c:ext>
            </c:extLst>
          </c:dPt>
          <c:dLbls>
            <c:dLbl>
              <c:idx val="0"/>
              <c:layout>
                <c:manualLayout>
                  <c:x val="4.1766185476815397E-2"/>
                  <c:y val="-3.3768219132183433E-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9E4-45B1-84DA-54ED7894A95C}"/>
                </c:ext>
              </c:extLst>
            </c:dLbl>
            <c:dLbl>
              <c:idx val="1"/>
              <c:layout>
                <c:manualLayout>
                  <c:x val="0.11984567901234568"/>
                  <c:y val="-3.606403920254659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6E3-4397-B708-9AD51E2C3BE0}"/>
                </c:ext>
              </c:extLst>
            </c:dLbl>
            <c:dLbl>
              <c:idx val="2"/>
              <c:layout>
                <c:manualLayout>
                  <c:x val="-6.3225187129386601E-2"/>
                  <c:y val="-9.6877408276093147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1F5-450E-ADB4-E67A598FE813}"/>
                </c:ext>
              </c:extLst>
            </c:dLbl>
            <c:dLbl>
              <c:idx val="3"/>
              <c:layout>
                <c:manualLayout>
                  <c:x val="-3.108067220764071E-2"/>
                  <c:y val="0.10112141899815714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6E3-4397-B708-9AD51E2C3BE0}"/>
                </c:ext>
              </c:extLst>
            </c:dLbl>
            <c:dLbl>
              <c:idx val="5"/>
              <c:layout>
                <c:manualLayout>
                  <c:x val="8.791283902012248E-2"/>
                  <c:y val="-2.7257497068185624E-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AF0-4DF9-9BBB-3B3C1ADA3F51}"/>
                </c:ext>
              </c:extLst>
            </c:dLbl>
            <c:dLbl>
              <c:idx val="7"/>
              <c:layout>
                <c:manualLayout>
                  <c:x val="1.5614124623310976E-2"/>
                  <c:y val="0.1800986346121628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AF0-4DF9-9BBB-3B3C1ADA3F51}"/>
                </c:ext>
              </c:extLst>
            </c:dLbl>
            <c:dLbl>
              <c:idx val="9"/>
              <c:layout>
                <c:manualLayout>
                  <c:x val="-0.16049382716049385"/>
                  <c:y val="0.1192936421511140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0995370370370371"/>
                      <c:h val="0.1742021276595744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AF0-4DF9-9BBB-3B3C1ADA3F5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Sheet1!$A$2:$A$11</c:f>
              <c:strCache>
                <c:ptCount val="4"/>
                <c:pt idx="0">
                  <c:v>SURFACE WATER</c:v>
                </c:pt>
                <c:pt idx="1">
                  <c:v>GROUNDWATER</c:v>
                </c:pt>
                <c:pt idx="2">
                  <c:v>REUSE</c:v>
                </c:pt>
                <c:pt idx="3">
                  <c:v>DEMAND REDUCTION</c:v>
                </c:pt>
              </c:strCache>
            </c:strRef>
          </c:cat>
          <c:val>
            <c:numRef>
              <c:f>Sheet1!$B$2:$B$11</c:f>
              <c:numCache>
                <c:formatCode>#,##0</c:formatCode>
                <c:ptCount val="10"/>
                <c:pt idx="0">
                  <c:v>107569</c:v>
                </c:pt>
                <c:pt idx="1">
                  <c:v>28726</c:v>
                </c:pt>
                <c:pt idx="2">
                  <c:v>56583</c:v>
                </c:pt>
                <c:pt idx="3">
                  <c:v>69172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AF0-4DF9-9BBB-3B3C1ADA3F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r>
              <a:rPr lang="en-US" smtClean="0"/>
              <a:t>Agenda Item 3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A95848AF-C44F-4972-93E0-3CB1595315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72419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r>
              <a:rPr lang="en-US" smtClean="0"/>
              <a:t>Agenda Item 3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D7CD9069-2280-4FE3-86E5-F36EE28429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550531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CD9069-2280-4FE3-86E5-F36EE2842907}" type="slidenum">
              <a:rPr lang="en-US" smtClean="0"/>
              <a:t>1</a:t>
            </a:fld>
            <a:endParaRPr lang="en-US"/>
          </a:p>
        </p:txBody>
      </p:sp>
      <p:sp>
        <p:nvSpPr>
          <p:cNvPr id="8" name="Header Placeholder 7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Agenda Item 3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4484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CD9069-2280-4FE3-86E5-F36EE2842907}" type="slidenum">
              <a:rPr lang="en-US" smtClean="0"/>
              <a:t>4</a:t>
            </a:fld>
            <a:endParaRPr lang="en-US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Agenda Item 3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6780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223963" y="709613"/>
            <a:ext cx="4730750" cy="354806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6635" indent="-29001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64926" indent="-23168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31544" indent="-23168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98163" indent="-23168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64781" indent="-23168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31399" indent="-23168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98018" indent="-23168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64636" indent="-23168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77DA169-F503-455D-A6AC-F4A0B82AC80C}" type="slidenum">
              <a:rPr lang="en-US" altLang="en-US" sz="130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19</a:t>
            </a:fld>
            <a:endParaRPr lang="en-US" altLang="en-US" sz="1300">
              <a:latin typeface="Arial" panose="020B0604020202020204" pitchFamily="34" charset="0"/>
            </a:endParaRPr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Agenda Item 3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2596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Agenda Item 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Capital Area Council of Governments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6558B-EA3F-414A-9DBF-6A6E3D8CF96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Placeholder 12"/>
          <p:cNvSpPr>
            <a:spLocks noGrp="1"/>
          </p:cNvSpPr>
          <p:nvPr>
            <p:ph type="title"/>
          </p:nvPr>
        </p:nvSpPr>
        <p:spPr>
          <a:xfrm>
            <a:off x="76201" y="76200"/>
            <a:ext cx="7772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001836"/>
                </a:solidFill>
              </a:defRPr>
            </a:lvl1pPr>
          </a:lstStyle>
          <a:p>
            <a:r>
              <a:rPr lang="en-US" dirty="0" smtClean="0"/>
              <a:t>Click to edit header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0055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Agenda Item 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Capital Area Council of Governments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6558B-EA3F-414A-9DBF-6A6E3D8CF96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152400" y="1447800"/>
            <a:ext cx="8839200" cy="4800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3958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Agenda Item 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Capital Area Council of Governments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6558B-EA3F-414A-9DBF-6A6E3D8CF96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Placeholder 12"/>
          <p:cNvSpPr>
            <a:spLocks noGrp="1"/>
          </p:cNvSpPr>
          <p:nvPr>
            <p:ph type="title"/>
          </p:nvPr>
        </p:nvSpPr>
        <p:spPr>
          <a:xfrm>
            <a:off x="76201" y="76200"/>
            <a:ext cx="7772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001836"/>
                </a:solidFill>
              </a:defRPr>
            </a:lvl1pPr>
          </a:lstStyle>
          <a:p>
            <a:r>
              <a:rPr lang="en-US" dirty="0" smtClean="0"/>
              <a:t>Click to edit header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09521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Agenda Item 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Capital Area Council of Governments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6558B-EA3F-414A-9DBF-6A6E3D8CF96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Placeholder 12"/>
          <p:cNvSpPr txBox="1">
            <a:spLocks/>
          </p:cNvSpPr>
          <p:nvPr userDrawn="1"/>
        </p:nvSpPr>
        <p:spPr>
          <a:xfrm>
            <a:off x="76201" y="76200"/>
            <a:ext cx="7772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001836"/>
                </a:solidFill>
              </a:rPr>
              <a:t>Click to edit header</a:t>
            </a:r>
            <a:endParaRPr lang="en-US" dirty="0">
              <a:solidFill>
                <a:srgbClr val="00183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5125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Agenda Item 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Capital Area Council of Governments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6558B-EA3F-414A-9DBF-6A6E3D8CF96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Placeholder 12"/>
          <p:cNvSpPr>
            <a:spLocks noGrp="1"/>
          </p:cNvSpPr>
          <p:nvPr>
            <p:ph type="title"/>
          </p:nvPr>
        </p:nvSpPr>
        <p:spPr>
          <a:xfrm>
            <a:off x="76201" y="76200"/>
            <a:ext cx="7772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001836"/>
                </a:solidFill>
              </a:defRPr>
            </a:lvl1pPr>
          </a:lstStyle>
          <a:p>
            <a:r>
              <a:rPr lang="en-US" dirty="0" smtClean="0"/>
              <a:t>Click to edit header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19614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Agenda Item 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Capital Area Council of Governments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6558B-EA3F-414A-9DBF-6A6E3D8CF96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12"/>
          <p:cNvSpPr>
            <a:spLocks noGrp="1"/>
          </p:cNvSpPr>
          <p:nvPr>
            <p:ph type="title"/>
          </p:nvPr>
        </p:nvSpPr>
        <p:spPr>
          <a:xfrm>
            <a:off x="76201" y="76200"/>
            <a:ext cx="7772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001836"/>
                </a:solidFill>
              </a:defRPr>
            </a:lvl1pPr>
          </a:lstStyle>
          <a:p>
            <a:r>
              <a:rPr lang="en-US" dirty="0" smtClean="0"/>
              <a:t>Click to edit header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62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Agenda Item 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Capital Area Council of Governments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6558B-EA3F-414A-9DBF-6A6E3D8CF96A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Placeholder 12"/>
          <p:cNvSpPr>
            <a:spLocks noGrp="1"/>
          </p:cNvSpPr>
          <p:nvPr>
            <p:ph type="title"/>
          </p:nvPr>
        </p:nvSpPr>
        <p:spPr>
          <a:xfrm>
            <a:off x="76201" y="76200"/>
            <a:ext cx="7772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001836"/>
                </a:solidFill>
              </a:defRPr>
            </a:lvl1pPr>
          </a:lstStyle>
          <a:p>
            <a:r>
              <a:rPr lang="en-US" dirty="0" smtClean="0"/>
              <a:t>Click to edit header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22349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Agenda Item 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Capital Area Council of Governments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E6558B-EA3F-414A-9DBF-6A6E3D8CF96A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1097280"/>
            <a:ext cx="9144000" cy="0"/>
          </a:xfrm>
          <a:prstGeom prst="line">
            <a:avLst/>
          </a:prstGeom>
          <a:ln w="177800">
            <a:solidFill>
              <a:srgbClr val="A4023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10"/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7161" y="-19050"/>
            <a:ext cx="1256840" cy="100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76201" y="76200"/>
            <a:ext cx="7772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header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2127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9" r:id="rId2"/>
    <p:sldLayoutId id="2147483663" r:id="rId3"/>
    <p:sldLayoutId id="2147483664" r:id="rId4"/>
    <p:sldLayoutId id="2147483665" r:id="rId5"/>
    <p:sldLayoutId id="2147483666" r:id="rId6"/>
    <p:sldLayoutId id="2147483668" r:id="rId7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 baseline="0">
          <a:solidFill>
            <a:srgbClr val="001836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pcog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mailto:fblood@capcog.or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CAPCOG State Water Plan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37662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2020 Demand by County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Agenda Item 3</a:t>
            </a:r>
            <a:endParaRPr lang="en-US" dirty="0"/>
          </a:p>
        </p:txBody>
      </p:sp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1592739959"/>
              </p:ext>
            </p:extLst>
          </p:nvPr>
        </p:nvGraphicFramePr>
        <p:xfrm>
          <a:off x="457200" y="1397000"/>
          <a:ext cx="8229600" cy="477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958379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2020 Surplus by County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Agenda Item 3</a:t>
            </a:r>
            <a:endParaRPr lang="en-US" dirty="0"/>
          </a:p>
        </p:txBody>
      </p:sp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3403077634"/>
              </p:ext>
            </p:extLst>
          </p:nvPr>
        </p:nvGraphicFramePr>
        <p:xfrm>
          <a:off x="457200" y="1397000"/>
          <a:ext cx="8229600" cy="477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670930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2020 Needs by User Group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Agenda Item 3</a:t>
            </a:r>
            <a:endParaRPr lang="en-US" dirty="0"/>
          </a:p>
        </p:txBody>
      </p:sp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427938180"/>
              </p:ext>
            </p:extLst>
          </p:nvPr>
        </p:nvGraphicFramePr>
        <p:xfrm>
          <a:off x="457200" y="1397000"/>
          <a:ext cx="8229600" cy="477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079932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2020 Needs by County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Agenda Item 3</a:t>
            </a:r>
            <a:endParaRPr lang="en-US" dirty="0"/>
          </a:p>
        </p:txBody>
      </p:sp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2575338730"/>
              </p:ext>
            </p:extLst>
          </p:nvPr>
        </p:nvGraphicFramePr>
        <p:xfrm>
          <a:off x="457200" y="1397000"/>
          <a:ext cx="8229600" cy="477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18892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2020 Strategies by County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Agenda Item 3</a:t>
            </a:r>
            <a:endParaRPr lang="en-US" dirty="0"/>
          </a:p>
        </p:txBody>
      </p:sp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2346489954"/>
              </p:ext>
            </p:extLst>
          </p:nvPr>
        </p:nvGraphicFramePr>
        <p:xfrm>
          <a:off x="457200" y="1397000"/>
          <a:ext cx="8229600" cy="477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200239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2020 Strategies by County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Agenda Item 3</a:t>
            </a:r>
            <a:endParaRPr lang="en-US" dirty="0"/>
          </a:p>
        </p:txBody>
      </p:sp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872573191"/>
              </p:ext>
            </p:extLst>
          </p:nvPr>
        </p:nvGraphicFramePr>
        <p:xfrm>
          <a:off x="457200" y="1397000"/>
          <a:ext cx="8229600" cy="477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630407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Strategies 2020-2070 (acre-feet)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Agenda Item 3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2547894"/>
              </p:ext>
            </p:extLst>
          </p:nvPr>
        </p:nvGraphicFramePr>
        <p:xfrm>
          <a:off x="457203" y="1524000"/>
          <a:ext cx="8229595" cy="4648200"/>
        </p:xfrm>
        <a:graphic>
          <a:graphicData uri="http://schemas.openxmlformats.org/drawingml/2006/table">
            <a:tbl>
              <a:tblPr firstRow="1" lastRow="1">
                <a:tableStyleId>{D113A9D2-9D6B-4929-AA2D-F23B5EE8CBE7}</a:tableStyleId>
              </a:tblPr>
              <a:tblGrid>
                <a:gridCol w="2915419">
                  <a:extLst>
                    <a:ext uri="{9D8B030D-6E8A-4147-A177-3AD203B41FA5}">
                      <a16:colId xmlns:a16="http://schemas.microsoft.com/office/drawing/2014/main" val="3613744888"/>
                    </a:ext>
                  </a:extLst>
                </a:gridCol>
                <a:gridCol w="885696">
                  <a:extLst>
                    <a:ext uri="{9D8B030D-6E8A-4147-A177-3AD203B41FA5}">
                      <a16:colId xmlns:a16="http://schemas.microsoft.com/office/drawing/2014/main" val="3444247734"/>
                    </a:ext>
                  </a:extLst>
                </a:gridCol>
                <a:gridCol w="885696">
                  <a:extLst>
                    <a:ext uri="{9D8B030D-6E8A-4147-A177-3AD203B41FA5}">
                      <a16:colId xmlns:a16="http://schemas.microsoft.com/office/drawing/2014/main" val="64541587"/>
                    </a:ext>
                  </a:extLst>
                </a:gridCol>
                <a:gridCol w="885696">
                  <a:extLst>
                    <a:ext uri="{9D8B030D-6E8A-4147-A177-3AD203B41FA5}">
                      <a16:colId xmlns:a16="http://schemas.microsoft.com/office/drawing/2014/main" val="1091936043"/>
                    </a:ext>
                  </a:extLst>
                </a:gridCol>
                <a:gridCol w="885696">
                  <a:extLst>
                    <a:ext uri="{9D8B030D-6E8A-4147-A177-3AD203B41FA5}">
                      <a16:colId xmlns:a16="http://schemas.microsoft.com/office/drawing/2014/main" val="3993019446"/>
                    </a:ext>
                  </a:extLst>
                </a:gridCol>
                <a:gridCol w="885696">
                  <a:extLst>
                    <a:ext uri="{9D8B030D-6E8A-4147-A177-3AD203B41FA5}">
                      <a16:colId xmlns:a16="http://schemas.microsoft.com/office/drawing/2014/main" val="824155672"/>
                    </a:ext>
                  </a:extLst>
                </a:gridCol>
                <a:gridCol w="885696">
                  <a:extLst>
                    <a:ext uri="{9D8B030D-6E8A-4147-A177-3AD203B41FA5}">
                      <a16:colId xmlns:a16="http://schemas.microsoft.com/office/drawing/2014/main" val="1230386677"/>
                    </a:ext>
                  </a:extLst>
                </a:gridCol>
              </a:tblGrid>
              <a:tr h="309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STRATEGY</a:t>
                      </a:r>
                      <a:r>
                        <a:rPr lang="en-US" sz="1600" b="0" i="0" u="none" strike="noStrike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 TYPE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2020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2030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2040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2050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2060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2070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51500144"/>
                  </a:ext>
                </a:extLst>
              </a:tr>
              <a:tr h="309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AQUIFER STORAGE &amp; RECOVERY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15,855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33,019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35,633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59,974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64,834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73,553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39569377"/>
                  </a:ext>
                </a:extLst>
              </a:tr>
              <a:tr h="309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DIRECT POTABLE REUSE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35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33943701"/>
                  </a:ext>
                </a:extLst>
              </a:tr>
              <a:tr h="309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DROUGHT MANAGEMENT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35,894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42,962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50,106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56,767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63,451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71,049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56802304"/>
                  </a:ext>
                </a:extLst>
              </a:tr>
              <a:tr h="309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GROUNDWATER DESALINATION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251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440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641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67036583"/>
                  </a:ext>
                </a:extLst>
              </a:tr>
              <a:tr h="309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GROUNDWATER WELLS &amp; OTHER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28,726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37,658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43,255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50,758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60,805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68,207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2661256"/>
                  </a:ext>
                </a:extLst>
              </a:tr>
              <a:tr h="309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INDIRECT REUSE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39,258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37,749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42,990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42,874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46,759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50,312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28731807"/>
                  </a:ext>
                </a:extLst>
              </a:tr>
              <a:tr h="309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IRRIGATION CONSERVATION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11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0904656"/>
                  </a:ext>
                </a:extLst>
              </a:tr>
              <a:tr h="309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MUNICIPAL CONSERVATION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32,952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47,436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64,266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81,877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101,447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125,367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92846068"/>
                  </a:ext>
                </a:extLst>
              </a:tr>
              <a:tr h="309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NEW MAJOR RESERVOIR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13,053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34,421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47,356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59,636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88,610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122,418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15820024"/>
                  </a:ext>
                </a:extLst>
              </a:tr>
              <a:tr h="309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OTHER CONSERVATION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321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811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1,271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1,414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1,562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1,733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93508748"/>
                  </a:ext>
                </a:extLst>
              </a:tr>
              <a:tr h="309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OTHER DIRECT REUSE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17,325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29,057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42,667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48,189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56,054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61,636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99233995"/>
                  </a:ext>
                </a:extLst>
              </a:tr>
              <a:tr h="309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OTHER STRATEGIES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2,208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2,953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6,266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10,407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14,548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18,689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38078863"/>
                  </a:ext>
                </a:extLst>
              </a:tr>
              <a:tr h="309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OTHER SURFACE WATER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76,453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88,103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89,128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94,116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94,760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95,592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23646139"/>
                  </a:ext>
                </a:extLst>
              </a:tr>
              <a:tr h="309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TOTAL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262,050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354,177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422,984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506,274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593,281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689,208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211541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30345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Unmet Needs 2020-2070 (acre-feet)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Agenda Item 3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1013375"/>
              </p:ext>
            </p:extLst>
          </p:nvPr>
        </p:nvGraphicFramePr>
        <p:xfrm>
          <a:off x="457203" y="1524000"/>
          <a:ext cx="8229595" cy="1549400"/>
        </p:xfrm>
        <a:graphic>
          <a:graphicData uri="http://schemas.openxmlformats.org/drawingml/2006/table">
            <a:tbl>
              <a:tblPr firstRow="1" lastRow="1">
                <a:tableStyleId>{D113A9D2-9D6B-4929-AA2D-F23B5EE8CBE7}</a:tableStyleId>
              </a:tblPr>
              <a:tblGrid>
                <a:gridCol w="2915419">
                  <a:extLst>
                    <a:ext uri="{9D8B030D-6E8A-4147-A177-3AD203B41FA5}">
                      <a16:colId xmlns:a16="http://schemas.microsoft.com/office/drawing/2014/main" val="3613744888"/>
                    </a:ext>
                  </a:extLst>
                </a:gridCol>
                <a:gridCol w="885696">
                  <a:extLst>
                    <a:ext uri="{9D8B030D-6E8A-4147-A177-3AD203B41FA5}">
                      <a16:colId xmlns:a16="http://schemas.microsoft.com/office/drawing/2014/main" val="3444247734"/>
                    </a:ext>
                  </a:extLst>
                </a:gridCol>
                <a:gridCol w="885696">
                  <a:extLst>
                    <a:ext uri="{9D8B030D-6E8A-4147-A177-3AD203B41FA5}">
                      <a16:colId xmlns:a16="http://schemas.microsoft.com/office/drawing/2014/main" val="64541587"/>
                    </a:ext>
                  </a:extLst>
                </a:gridCol>
                <a:gridCol w="885696">
                  <a:extLst>
                    <a:ext uri="{9D8B030D-6E8A-4147-A177-3AD203B41FA5}">
                      <a16:colId xmlns:a16="http://schemas.microsoft.com/office/drawing/2014/main" val="1091936043"/>
                    </a:ext>
                  </a:extLst>
                </a:gridCol>
                <a:gridCol w="885696">
                  <a:extLst>
                    <a:ext uri="{9D8B030D-6E8A-4147-A177-3AD203B41FA5}">
                      <a16:colId xmlns:a16="http://schemas.microsoft.com/office/drawing/2014/main" val="3993019446"/>
                    </a:ext>
                  </a:extLst>
                </a:gridCol>
                <a:gridCol w="885696">
                  <a:extLst>
                    <a:ext uri="{9D8B030D-6E8A-4147-A177-3AD203B41FA5}">
                      <a16:colId xmlns:a16="http://schemas.microsoft.com/office/drawing/2014/main" val="824155672"/>
                    </a:ext>
                  </a:extLst>
                </a:gridCol>
                <a:gridCol w="885696">
                  <a:extLst>
                    <a:ext uri="{9D8B030D-6E8A-4147-A177-3AD203B41FA5}">
                      <a16:colId xmlns:a16="http://schemas.microsoft.com/office/drawing/2014/main" val="1230386677"/>
                    </a:ext>
                  </a:extLst>
                </a:gridCol>
              </a:tblGrid>
              <a:tr h="309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USER GROUP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2020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2030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2040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2050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2060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2070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51500144"/>
                  </a:ext>
                </a:extLst>
              </a:tr>
              <a:tr h="309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Bastrop</a:t>
                      </a:r>
                      <a:r>
                        <a:rPr lang="en-US" sz="16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County Mining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622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4,356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4,881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5,644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6,466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7,377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39569377"/>
                  </a:ext>
                </a:extLst>
              </a:tr>
              <a:tr h="309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Lee County Mining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3,085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6,925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7,223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7,723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8,281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8,957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33943701"/>
                  </a:ext>
                </a:extLst>
              </a:tr>
              <a:tr h="309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Williamson County Mining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4,593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5,520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6,434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7,541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8,682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9,988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56802304"/>
                  </a:ext>
                </a:extLst>
              </a:tr>
              <a:tr h="309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TOTAL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8,300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16,801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18,538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20,908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23,429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26,322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211541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37735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Highlights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Agenda Item 3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Aggregate Regional Demand Projected to Exceed Existing Supply between 2030 and 2040</a:t>
            </a:r>
          </a:p>
          <a:p>
            <a:r>
              <a:rPr lang="en-US" dirty="0" smtClean="0"/>
              <a:t>Demand reduction and reuse account for 45-48% of the strategies identified in the plan, with surface water accounting for 41-45% and groundwater accounting for 10-11%</a:t>
            </a:r>
          </a:p>
          <a:p>
            <a:r>
              <a:rPr lang="en-US" dirty="0" smtClean="0"/>
              <a:t>Williamson County &gt;50% of 2020 “needs”</a:t>
            </a:r>
          </a:p>
          <a:p>
            <a:r>
              <a:rPr lang="en-US" dirty="0" smtClean="0"/>
              <a:t>Only “unmet needs:” mining in Bastrop, Lee, and Williamson Counties</a:t>
            </a:r>
          </a:p>
        </p:txBody>
      </p:sp>
    </p:spTree>
    <p:extLst>
      <p:ext uri="{BB962C8B-B14F-4D97-AF65-F5344CB8AC3E}">
        <p14:creationId xmlns:p14="http://schemas.microsoft.com/office/powerpoint/2010/main" val="17108345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3"/>
          <p:cNvSpPr>
            <a:spLocks noGrp="1"/>
          </p:cNvSpPr>
          <p:nvPr>
            <p:ph type="ctrTitle"/>
          </p:nvPr>
        </p:nvSpPr>
        <p:spPr>
          <a:xfrm>
            <a:off x="0" y="0"/>
            <a:ext cx="7772400" cy="914400"/>
          </a:xfrm>
        </p:spPr>
        <p:txBody>
          <a:bodyPr/>
          <a:lstStyle/>
          <a:p>
            <a:pPr algn="l"/>
            <a:r>
              <a:rPr lang="en-US" altLang="en-US" smtClean="0"/>
              <a:t>Thank You</a:t>
            </a:r>
          </a:p>
        </p:txBody>
      </p:sp>
      <p:sp>
        <p:nvSpPr>
          <p:cNvPr id="10246" name="Content Placeholder 11"/>
          <p:cNvSpPr txBox="1">
            <a:spLocks/>
          </p:cNvSpPr>
          <p:nvPr/>
        </p:nvSpPr>
        <p:spPr bwMode="auto">
          <a:xfrm>
            <a:off x="327025" y="1554163"/>
            <a:ext cx="848995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b="1" dirty="0"/>
              <a:t>Capital Area Council of Governments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dirty="0">
                <a:solidFill>
                  <a:srgbClr val="898989"/>
                </a:solidFill>
                <a:hlinkClick r:id="rId3"/>
              </a:rPr>
              <a:t>www.capcog.org</a:t>
            </a:r>
            <a:endParaRPr lang="en-US" altLang="en-US" dirty="0">
              <a:solidFill>
                <a:srgbClr val="898989"/>
              </a:solidFill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dirty="0">
              <a:solidFill>
                <a:srgbClr val="898989"/>
              </a:solidFill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b="1" dirty="0" smtClean="0"/>
              <a:t>Andrew Hoekzema, Director of Regional Services</a:t>
            </a:r>
            <a:endParaRPr lang="en-US" altLang="en-US" b="1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dirty="0" smtClean="0">
                <a:solidFill>
                  <a:srgbClr val="898989"/>
                </a:solidFill>
                <a:hlinkClick r:id="rId4"/>
              </a:rPr>
              <a:t>ahoekzema@capcog.org</a:t>
            </a:r>
            <a:endParaRPr lang="en-US" altLang="en-US" dirty="0">
              <a:solidFill>
                <a:srgbClr val="898989"/>
              </a:solidFill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dirty="0" smtClean="0"/>
              <a:t>(512) 916-6043</a:t>
            </a:r>
            <a:endParaRPr lang="en-US" altLang="en-US" dirty="0"/>
          </a:p>
        </p:txBody>
      </p:sp>
      <p:pic>
        <p:nvPicPr>
          <p:cNvPr id="10248" name="Picture 1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7825" y="-19050"/>
            <a:ext cx="1146175" cy="920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193081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of Terminology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Agenda Item 3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Existing Water Supply:</a:t>
            </a:r>
          </a:p>
          <a:p>
            <a:pPr lvl="1"/>
            <a:r>
              <a:rPr lang="en-US" dirty="0" smtClean="0"/>
              <a:t>“Maximum amount of water available from existing sources for use during drought of record conditions that is physically and legally available for use by a water user group”</a:t>
            </a:r>
          </a:p>
          <a:p>
            <a:r>
              <a:rPr lang="en-US" dirty="0" smtClean="0"/>
              <a:t>Availability:</a:t>
            </a:r>
          </a:p>
          <a:p>
            <a:pPr lvl="1"/>
            <a:r>
              <a:rPr lang="en-US" dirty="0" smtClean="0"/>
              <a:t>“Maximum amount of water available from a source during the drought of record, regardless of whether the supply is physically or legally available to user groups”</a:t>
            </a:r>
          </a:p>
        </p:txBody>
      </p:sp>
    </p:spTree>
    <p:extLst>
      <p:ext uri="{BB962C8B-B14F-4D97-AF65-F5344CB8AC3E}">
        <p14:creationId xmlns:p14="http://schemas.microsoft.com/office/powerpoint/2010/main" val="31094718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of Terminology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Agenda Item 3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Needs:</a:t>
            </a:r>
          </a:p>
          <a:p>
            <a:pPr lvl="1"/>
            <a:r>
              <a:rPr lang="en-US" dirty="0" smtClean="0"/>
              <a:t>“Projected water demands in excess of existing water supplies for a water user group or a wholesale water provider”</a:t>
            </a:r>
          </a:p>
          <a:p>
            <a:r>
              <a:rPr lang="en-US" dirty="0" smtClean="0"/>
              <a:t>Water Management Strategy:</a:t>
            </a:r>
          </a:p>
          <a:p>
            <a:pPr lvl="1"/>
            <a:r>
              <a:rPr lang="en-US" dirty="0" smtClean="0"/>
              <a:t>“A plan or specific project to meet a need for additional water by a discrete water user group, which can mean increasing the total water supply or maximizing an existing supply”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5892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of Terminology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Agenda Item 3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Water User Group</a:t>
            </a:r>
          </a:p>
          <a:p>
            <a:pPr lvl="1"/>
            <a:r>
              <a:rPr lang="en-US" dirty="0" smtClean="0"/>
              <a:t>“Identified user or group of users for which water demands and water supplies have been identified and analyzed and plans developed to meet water needs”</a:t>
            </a:r>
          </a:p>
          <a:p>
            <a:pPr lvl="1"/>
            <a:r>
              <a:rPr lang="en-US" dirty="0" smtClean="0"/>
              <a:t>Municipal</a:t>
            </a:r>
          </a:p>
          <a:p>
            <a:pPr lvl="1"/>
            <a:r>
              <a:rPr lang="en-US" dirty="0" smtClean="0"/>
              <a:t>Manufacturing</a:t>
            </a:r>
          </a:p>
          <a:p>
            <a:pPr lvl="1"/>
            <a:r>
              <a:rPr lang="en-US" dirty="0" smtClean="0"/>
              <a:t>Irrigation</a:t>
            </a:r>
          </a:p>
          <a:p>
            <a:pPr lvl="1"/>
            <a:r>
              <a:rPr lang="en-US" dirty="0" smtClean="0"/>
              <a:t>Steam-Electric Power Generation</a:t>
            </a:r>
          </a:p>
          <a:p>
            <a:pPr lvl="1"/>
            <a:r>
              <a:rPr lang="en-US" dirty="0" smtClean="0"/>
              <a:t>Mining</a:t>
            </a:r>
          </a:p>
          <a:p>
            <a:pPr lvl="1"/>
            <a:r>
              <a:rPr lang="en-US" dirty="0" smtClean="0"/>
              <a:t>Livestock Watering</a:t>
            </a:r>
          </a:p>
        </p:txBody>
      </p:sp>
    </p:spTree>
    <p:extLst>
      <p:ext uri="{BB962C8B-B14F-4D97-AF65-F5344CB8AC3E}">
        <p14:creationId xmlns:p14="http://schemas.microsoft.com/office/powerpoint/2010/main" val="11927590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of Terminology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Agenda Item 3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Unmet Need</a:t>
            </a:r>
          </a:p>
          <a:p>
            <a:pPr lvl="1"/>
            <a:r>
              <a:rPr lang="en-US" dirty="0" smtClean="0"/>
              <a:t>“Amount of water demand that will still exceed the water supply after applying all recommended water management strategies in a regional water plan”</a:t>
            </a:r>
          </a:p>
          <a:p>
            <a:r>
              <a:rPr lang="en-US" dirty="0"/>
              <a:t>Surplus</a:t>
            </a:r>
          </a:p>
          <a:p>
            <a:pPr lvl="1"/>
            <a:r>
              <a:rPr lang="en-US" dirty="0"/>
              <a:t>The difference between an existing supply and demand when </a:t>
            </a:r>
            <a:r>
              <a:rPr lang="en-US" dirty="0" smtClean="0"/>
              <a:t>existing supply </a:t>
            </a:r>
            <a:r>
              <a:rPr lang="en-US" dirty="0"/>
              <a:t>exceeds </a:t>
            </a:r>
            <a:r>
              <a:rPr lang="en-US" dirty="0" smtClean="0"/>
              <a:t>demand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8806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Trends 2020-2070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Agenda Item 3</a:t>
            </a:r>
            <a:endParaRPr lang="en-US" dirty="0"/>
          </a:p>
        </p:txBody>
      </p:sp>
      <p:graphicFrame>
        <p:nvGraphicFramePr>
          <p:cNvPr id="9" name="Chart 8"/>
          <p:cNvGraphicFramePr/>
          <p:nvPr>
            <p:extLst/>
          </p:nvPr>
        </p:nvGraphicFramePr>
        <p:xfrm>
          <a:off x="457200" y="1397000"/>
          <a:ext cx="8229600" cy="477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744903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2020 Supply by Type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Agenda Item 3</a:t>
            </a:r>
            <a:endParaRPr lang="en-US" dirty="0"/>
          </a:p>
        </p:txBody>
      </p:sp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3520736543"/>
              </p:ext>
            </p:extLst>
          </p:nvPr>
        </p:nvGraphicFramePr>
        <p:xfrm>
          <a:off x="457200" y="1397000"/>
          <a:ext cx="8229600" cy="477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373083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2020 Supply by County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Agenda Item 3</a:t>
            </a:r>
            <a:endParaRPr lang="en-US" dirty="0"/>
          </a:p>
        </p:txBody>
      </p:sp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3497079655"/>
              </p:ext>
            </p:extLst>
          </p:nvPr>
        </p:nvGraphicFramePr>
        <p:xfrm>
          <a:off x="457200" y="1397000"/>
          <a:ext cx="8229600" cy="477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556583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2020 Demand by User Group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Agenda Item 3</a:t>
            </a:r>
            <a:endParaRPr lang="en-US" dirty="0"/>
          </a:p>
        </p:txBody>
      </p:sp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2808331080"/>
              </p:ext>
            </p:extLst>
          </p:nvPr>
        </p:nvGraphicFramePr>
        <p:xfrm>
          <a:off x="457200" y="1397000"/>
          <a:ext cx="8229600" cy="477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95962980"/>
      </p:ext>
    </p:extLst>
  </p:cSld>
  <p:clrMapOvr>
    <a:masterClrMapping/>
  </p:clrMapOvr>
</p:sld>
</file>

<file path=ppt/theme/theme1.xml><?xml version="1.0" encoding="utf-8"?>
<a:theme xmlns:a="http://schemas.openxmlformats.org/drawingml/2006/main" name="CAPCOG Thin Body (do not use title slide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4E7C7D912563544AFC2705E45B7D1A8" ma:contentTypeVersion="4" ma:contentTypeDescription="Create a new document." ma:contentTypeScope="" ma:versionID="bcf1cf2f344f467a7e19b4b2e3fed1fd">
  <xsd:schema xmlns:xsd="http://www.w3.org/2001/XMLSchema" xmlns:xs="http://www.w3.org/2001/XMLSchema" xmlns:p="http://schemas.microsoft.com/office/2006/metadata/properties" xmlns:ns2="24194e56-2be0-4174-afd6-9b1eff12eb62" xmlns:ns3="acfcdd77-ebce-4a76-b18f-5976d637f64e" targetNamespace="http://schemas.microsoft.com/office/2006/metadata/properties" ma:root="true" ma:fieldsID="a98a6ac43865c103aad41136e64959b7" ns2:_="" ns3:_="">
    <xsd:import namespace="24194e56-2be0-4174-afd6-9b1eff12eb62"/>
    <xsd:import namespace="acfcdd77-ebce-4a76-b18f-5976d637f64e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194e56-2be0-4174-afd6-9b1eff12eb6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fcdd77-ebce-4a76-b18f-5976d637f64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1C02957-3741-4FDD-B264-9E866C9300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2BD86A2-47D1-4268-B348-51501A6EA848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24194e56-2be0-4174-afd6-9b1eff12eb62"/>
    <ds:schemaRef ds:uri="http://purl.org/dc/terms/"/>
    <ds:schemaRef ds:uri="acfcdd77-ebce-4a76-b18f-5976d637f64e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D9A5CF69-E62A-4166-BF9D-5C5BEF429EA1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256</TotalTime>
  <Words>622</Words>
  <Application>Microsoft Office PowerPoint</Application>
  <PresentationFormat>On-screen Show (4:3)</PresentationFormat>
  <Paragraphs>222</Paragraphs>
  <Slides>19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Arial</vt:lpstr>
      <vt:lpstr>Calibri</vt:lpstr>
      <vt:lpstr>CAPCOG Thin Body (do not use title slide)</vt:lpstr>
      <vt:lpstr>CAPCOG State Water Plan Data</vt:lpstr>
      <vt:lpstr>Overview of Terminology</vt:lpstr>
      <vt:lpstr>Overview of Terminology</vt:lpstr>
      <vt:lpstr>Overview of Terminology</vt:lpstr>
      <vt:lpstr>Overview of Terminology</vt:lpstr>
      <vt:lpstr>Trends 2020-2070</vt:lpstr>
      <vt:lpstr>2020 Supply by Type</vt:lpstr>
      <vt:lpstr>2020 Supply by County</vt:lpstr>
      <vt:lpstr>2020 Demand by User Group</vt:lpstr>
      <vt:lpstr>2020 Demand by County</vt:lpstr>
      <vt:lpstr>2020 Surplus by County</vt:lpstr>
      <vt:lpstr>2020 Needs by User Group</vt:lpstr>
      <vt:lpstr>2020 Needs by County</vt:lpstr>
      <vt:lpstr>2020 Strategies by County</vt:lpstr>
      <vt:lpstr>2020 Strategies by County</vt:lpstr>
      <vt:lpstr>Strategies 2020-2070 (acre-feet)</vt:lpstr>
      <vt:lpstr>Unmet Needs 2020-2070 (acre-feet)</vt:lpstr>
      <vt:lpstr>Highlights</vt:lpstr>
      <vt:lpstr>Thank You</vt:lpstr>
    </vt:vector>
  </TitlesOfParts>
  <Company>CAPCOG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Canales, Mason</dc:creator>
  <cp:lastModifiedBy>Alepuz, Christiane</cp:lastModifiedBy>
  <cp:revision>27</cp:revision>
  <cp:lastPrinted>2017-05-10T19:07:58Z</cp:lastPrinted>
  <dcterms:created xsi:type="dcterms:W3CDTF">2015-01-07T22:32:31Z</dcterms:created>
  <dcterms:modified xsi:type="dcterms:W3CDTF">2018-08-22T21:05:38Z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0x01010074E7C7D912563544AFC2705E45B7D1A8</vt:lpwstr>
  </property>
  <property fmtid="{D5CDD505-2E9C-101B-9397-08002B2CF9AE}" pid="3" name="_dlc_DocIdItemGuid">
    <vt:lpwstr>5a4a9684-aea1-4c9d-a51f-ae72db614037</vt:lpwstr>
  </property>
</Properties>
</file>